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7" r:id="rId5"/>
    <p:sldId id="258" r:id="rId6"/>
    <p:sldId id="270" r:id="rId7"/>
    <p:sldId id="259" r:id="rId8"/>
    <p:sldId id="260" r:id="rId9"/>
    <p:sldId id="262" r:id="rId10"/>
    <p:sldId id="263" r:id="rId11"/>
    <p:sldId id="264" r:id="rId12"/>
    <p:sldId id="265" r:id="rId13"/>
    <p:sldId id="266" r:id="rId14"/>
    <p:sldId id="273" r:id="rId15"/>
    <p:sldId id="275" r:id="rId16"/>
    <p:sldId id="274" r:id="rId17"/>
    <p:sldId id="27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8" d="100"/>
          <a:sy n="108"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63A234-CBA8-4627-AC5F-BF02F1EB3A0F}" type="datetimeFigureOut">
              <a:rPr lang="en-GB" smtClean="0"/>
              <a:t>14/03/2023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7BAAE3-C0EE-4EAB-B701-FC5FF6EA179D}" type="slidenum">
              <a:rPr lang="en-GB" smtClean="0"/>
              <a:t>‹#›</a:t>
            </a:fld>
            <a:endParaRPr lang="en-GB"/>
          </a:p>
        </p:txBody>
      </p:sp>
    </p:spTree>
    <p:extLst>
      <p:ext uri="{BB962C8B-B14F-4D97-AF65-F5344CB8AC3E}">
        <p14:creationId xmlns:p14="http://schemas.microsoft.com/office/powerpoint/2010/main" val="1286652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ruv.is/frett/880-glos-af-vatni-fyrir-1-glas-af-vini"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samangegnsoun.is/matarsoun/"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amangegnsoun.is/notadunefid/"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2k-FdpTq38s"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youtube.com/watch?v=7K0UUxuyBXI" TargetMode="External"/><Relationship Id="rId5" Type="http://schemas.openxmlformats.org/officeDocument/2006/relationships/hyperlink" Target="https://www.youtube.com/watch?v=GhoTxmhyXZo" TargetMode="External"/><Relationship Id="rId4" Type="http://schemas.openxmlformats.org/officeDocument/2006/relationships/hyperlink" Target="https://www.youtube.com/watch?v=wFHXZQsKYPc"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ZA5pNSp3EJw&amp;feature=youtu.be&amp;list=PLSrCrqth_IIT6F-92pzGmhaK5KpU702eY"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culina.is/matreidslunamskeid/" TargetMode="External"/><Relationship Id="rId5" Type="http://schemas.openxmlformats.org/officeDocument/2006/relationships/hyperlink" Target="https://www.youtube.com/watch?v=Kw_7Yj6XxlY&amp;list=PLSrCrqth_IIT6F-92pzGmhaK5KpU702eY&amp;index=7" TargetMode="External"/><Relationship Id="rId4" Type="http://schemas.openxmlformats.org/officeDocument/2006/relationships/hyperlink" Target="https://www.youtube.com/watch?v=Qx6u0nDbSLU&amp;feature=youtu.be&amp;list=PLSrCrqth_IIT6F-92pzGmhaK5KpU702eY"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a:t>Hér er einföld og skýr glærusýning um matarsóun sem hægt er að nota fyrir fræðsluerindi á vinnustaðnum. Við hverja glæru má finna glósur með frekari upplýsingum um efnið og vísanir í </a:t>
            </a:r>
            <a:r>
              <a:rPr lang="is-IS" err="1"/>
              <a:t>ítarefni</a:t>
            </a:r>
            <a:r>
              <a:rPr lang="is-IS"/>
              <a:t> á netinu. </a:t>
            </a:r>
            <a:br>
              <a:rPr lang="is-IS"/>
            </a:br>
            <a:r>
              <a:rPr lang="is-IS"/>
              <a:t>Hafið samband við graenskref@graenskref.is ef spurningar vakna. </a:t>
            </a:r>
            <a:endParaRPr lang="en-US"/>
          </a:p>
        </p:txBody>
      </p:sp>
      <p:sp>
        <p:nvSpPr>
          <p:cNvPr id="4" name="Slide Number Placeholder 3"/>
          <p:cNvSpPr>
            <a:spLocks noGrp="1"/>
          </p:cNvSpPr>
          <p:nvPr>
            <p:ph type="sldNum" sz="quarter" idx="10"/>
          </p:nvPr>
        </p:nvSpPr>
        <p:spPr/>
        <p:txBody>
          <a:bodyPr/>
          <a:lstStyle/>
          <a:p>
            <a:fld id="{95C68945-9022-4CD2-8CCF-BE0AFC2CC4B8}" type="slidenum">
              <a:rPr lang="en-US"/>
              <a:t>1</a:t>
            </a:fld>
            <a:endParaRPr lang="en-US"/>
          </a:p>
        </p:txBody>
      </p:sp>
    </p:spTree>
    <p:extLst>
      <p:ext uri="{BB962C8B-B14F-4D97-AF65-F5344CB8AC3E}">
        <p14:creationId xmlns:p14="http://schemas.microsoft.com/office/powerpoint/2010/main" val="2341284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tx1"/>
                </a:solidFill>
              </a:rPr>
              <a:t>Á </a:t>
            </a:r>
            <a:r>
              <a:rPr lang="en-US" err="1">
                <a:solidFill>
                  <a:schemeClr val="tx1"/>
                </a:solidFill>
              </a:rPr>
              <a:t>heimsvísu</a:t>
            </a:r>
            <a:r>
              <a:rPr lang="en-US">
                <a:solidFill>
                  <a:schemeClr val="tx1"/>
                </a:solidFill>
              </a:rPr>
              <a:t> </a:t>
            </a:r>
            <a:r>
              <a:rPr lang="en-US" sz="1200" kern="1200">
                <a:solidFill>
                  <a:schemeClr val="tx1"/>
                </a:solidFill>
                <a:latin typeface="+mn-lt"/>
                <a:ea typeface="+mn-ea"/>
                <a:cs typeface="+mn-cs"/>
              </a:rPr>
              <a:t>er </a:t>
            </a:r>
            <a:r>
              <a:rPr lang="en-US" sz="1200" kern="1200" err="1">
                <a:solidFill>
                  <a:schemeClr val="tx1"/>
                </a:solidFill>
                <a:latin typeface="+mn-lt"/>
                <a:ea typeface="+mn-ea"/>
                <a:cs typeface="+mn-cs"/>
              </a:rPr>
              <a:t>talið</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að</a:t>
            </a:r>
            <a:r>
              <a:rPr lang="en-US" sz="1200" kern="1200">
                <a:solidFill>
                  <a:schemeClr val="tx1"/>
                </a:solidFill>
                <a:latin typeface="+mn-lt"/>
                <a:ea typeface="+mn-ea"/>
                <a:cs typeface="+mn-cs"/>
              </a:rPr>
              <a:t> um </a:t>
            </a:r>
            <a:r>
              <a:rPr lang="en-US" sz="1200" kern="1200" err="1">
                <a:solidFill>
                  <a:schemeClr val="tx1"/>
                </a:solidFill>
                <a:latin typeface="+mn-lt"/>
                <a:ea typeface="+mn-ea"/>
                <a:cs typeface="+mn-cs"/>
              </a:rPr>
              <a:t>þriðjungi</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af</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framleiddum</a:t>
            </a:r>
            <a:r>
              <a:rPr lang="en-US" sz="1200" kern="1200">
                <a:solidFill>
                  <a:schemeClr val="tx1"/>
                </a:solidFill>
                <a:latin typeface="+mn-lt"/>
                <a:ea typeface="+mn-ea"/>
                <a:cs typeface="+mn-cs"/>
              </a:rPr>
              <a:t> mat </a:t>
            </a:r>
            <a:r>
              <a:rPr lang="en-US" sz="1200" kern="1200" err="1">
                <a:solidFill>
                  <a:schemeClr val="tx1"/>
                </a:solidFill>
                <a:latin typeface="+mn-lt"/>
                <a:ea typeface="+mn-ea"/>
                <a:cs typeface="+mn-cs"/>
              </a:rPr>
              <a:t>til</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manneldis</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eyðileggist</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eða</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sé</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sóað</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það</a:t>
            </a:r>
            <a:r>
              <a:rPr lang="en-US" sz="1200" kern="1200">
                <a:solidFill>
                  <a:schemeClr val="tx1"/>
                </a:solidFill>
                <a:latin typeface="+mn-lt"/>
                <a:ea typeface="+mn-ea"/>
                <a:cs typeface="+mn-cs"/>
              </a:rPr>
              <a:t> er um 1.3 </a:t>
            </a:r>
            <a:r>
              <a:rPr lang="en-US" sz="1200" kern="1200" err="1">
                <a:solidFill>
                  <a:schemeClr val="tx1"/>
                </a:solidFill>
                <a:latin typeface="+mn-lt"/>
                <a:ea typeface="+mn-ea"/>
                <a:cs typeface="+mn-cs"/>
              </a:rPr>
              <a:t>milljarður</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tonna</a:t>
            </a:r>
            <a:r>
              <a:rPr lang="en-US" sz="1200" kern="1200">
                <a:solidFill>
                  <a:schemeClr val="tx1"/>
                </a:solidFill>
                <a:latin typeface="+mn-lt"/>
                <a:ea typeface="+mn-ea"/>
                <a:cs typeface="+mn-cs"/>
              </a:rPr>
              <a:t>. Á </a:t>
            </a:r>
            <a:r>
              <a:rPr lang="en-US" sz="1200" kern="1200" err="1">
                <a:solidFill>
                  <a:schemeClr val="tx1"/>
                </a:solidFill>
                <a:latin typeface="+mn-lt"/>
                <a:ea typeface="+mn-ea"/>
                <a:cs typeface="+mn-cs"/>
              </a:rPr>
              <a:t>Norðurlöndunum</a:t>
            </a:r>
            <a:r>
              <a:rPr lang="en-US" sz="1200" kern="1200">
                <a:solidFill>
                  <a:schemeClr val="tx1"/>
                </a:solidFill>
                <a:latin typeface="+mn-lt"/>
                <a:ea typeface="+mn-ea"/>
                <a:cs typeface="+mn-cs"/>
              </a:rPr>
              <a:t> er </a:t>
            </a:r>
            <a:r>
              <a:rPr lang="en-US" sz="1200" kern="1200" err="1">
                <a:solidFill>
                  <a:schemeClr val="tx1"/>
                </a:solidFill>
                <a:latin typeface="+mn-lt"/>
                <a:ea typeface="+mn-ea"/>
                <a:cs typeface="+mn-cs"/>
              </a:rPr>
              <a:t>sóað</a:t>
            </a:r>
            <a:r>
              <a:rPr lang="en-US" sz="1200" kern="1200">
                <a:solidFill>
                  <a:schemeClr val="tx1"/>
                </a:solidFill>
                <a:latin typeface="+mn-lt"/>
                <a:ea typeface="+mn-ea"/>
                <a:cs typeface="+mn-cs"/>
              </a:rPr>
              <a:t> um 3.5 </a:t>
            </a:r>
            <a:r>
              <a:rPr lang="en-US" sz="1200" kern="1200" err="1">
                <a:solidFill>
                  <a:schemeClr val="tx1"/>
                </a:solidFill>
                <a:latin typeface="+mn-lt"/>
                <a:ea typeface="+mn-ea"/>
                <a:cs typeface="+mn-cs"/>
              </a:rPr>
              <a:t>milljónum</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tonnum</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af</a:t>
            </a:r>
            <a:r>
              <a:rPr lang="en-US" sz="1200" kern="1200">
                <a:solidFill>
                  <a:schemeClr val="tx1"/>
                </a:solidFill>
                <a:latin typeface="+mn-lt"/>
                <a:ea typeface="+mn-ea"/>
                <a:cs typeface="+mn-cs"/>
              </a:rPr>
              <a:t> mat </a:t>
            </a:r>
            <a:r>
              <a:rPr lang="en-US" sz="1200" kern="1200" err="1">
                <a:solidFill>
                  <a:schemeClr val="tx1"/>
                </a:solidFill>
                <a:latin typeface="+mn-lt"/>
                <a:ea typeface="+mn-ea"/>
                <a:cs typeface="+mn-cs"/>
              </a:rPr>
              <a:t>árlega</a:t>
            </a:r>
            <a:r>
              <a:rPr lang="en-US" sz="1200" kern="1200">
                <a:solidFill>
                  <a:schemeClr val="tx1"/>
                </a:solidFill>
                <a:latin typeface="+mn-lt"/>
                <a:ea typeface="+mn-ea"/>
                <a:cs typeface="+mn-cs"/>
              </a:rPr>
              <a:t>! </a:t>
            </a:r>
          </a:p>
          <a:p>
            <a:r>
              <a:rPr lang="en-US" sz="1200" kern="1200" err="1">
                <a:solidFill>
                  <a:schemeClr val="tx1"/>
                </a:solidFill>
                <a:latin typeface="+mn-lt"/>
                <a:ea typeface="+mn-ea"/>
                <a:cs typeface="+mn-cs"/>
              </a:rPr>
              <a:t>Matarsóun</a:t>
            </a:r>
            <a:r>
              <a:rPr lang="en-US" sz="1200" kern="1200">
                <a:solidFill>
                  <a:schemeClr val="tx1"/>
                </a:solidFill>
                <a:latin typeface="+mn-lt"/>
                <a:ea typeface="+mn-ea"/>
                <a:cs typeface="+mn-cs"/>
              </a:rPr>
              <a:t> er </a:t>
            </a:r>
            <a:r>
              <a:rPr lang="en-US" sz="1200" kern="1200" err="1">
                <a:solidFill>
                  <a:schemeClr val="tx1"/>
                </a:solidFill>
                <a:latin typeface="+mn-lt"/>
                <a:ea typeface="+mn-ea"/>
                <a:cs typeface="+mn-cs"/>
              </a:rPr>
              <a:t>eitt</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stærsta</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umhverfisvandamál</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jarðarinnar</a:t>
            </a:r>
            <a:r>
              <a:rPr lang="en-US" sz="1200" kern="1200">
                <a:solidFill>
                  <a:schemeClr val="tx1"/>
                </a:solidFill>
                <a:latin typeface="+mn-lt"/>
                <a:ea typeface="+mn-ea"/>
                <a:cs typeface="+mn-cs"/>
              </a:rPr>
              <a:t> í </a:t>
            </a:r>
            <a:r>
              <a:rPr lang="en-US" sz="1200" kern="1200" err="1">
                <a:solidFill>
                  <a:schemeClr val="tx1"/>
                </a:solidFill>
                <a:latin typeface="+mn-lt"/>
                <a:ea typeface="+mn-ea"/>
                <a:cs typeface="+mn-cs"/>
              </a:rPr>
              <a:t>dag</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sem</a:t>
            </a:r>
            <a:r>
              <a:rPr lang="en-US" sz="1200" kern="1200">
                <a:solidFill>
                  <a:schemeClr val="tx1"/>
                </a:solidFill>
                <a:latin typeface="+mn-lt"/>
                <a:ea typeface="+mn-ea"/>
                <a:cs typeface="+mn-cs"/>
              </a:rPr>
              <a:t> á </a:t>
            </a:r>
            <a:r>
              <a:rPr lang="en-US" sz="1200" kern="1200" err="1">
                <a:solidFill>
                  <a:schemeClr val="tx1"/>
                </a:solidFill>
                <a:latin typeface="+mn-lt"/>
                <a:ea typeface="+mn-ea"/>
                <a:cs typeface="+mn-cs"/>
              </a:rPr>
              <a:t>sér</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stað</a:t>
            </a:r>
            <a:r>
              <a:rPr lang="en-US" sz="1200" kern="1200">
                <a:solidFill>
                  <a:schemeClr val="tx1"/>
                </a:solidFill>
                <a:latin typeface="+mn-lt"/>
                <a:ea typeface="+mn-ea"/>
                <a:cs typeface="+mn-cs"/>
              </a:rPr>
              <a:t> í </a:t>
            </a:r>
            <a:r>
              <a:rPr lang="en-US" sz="1200" kern="1200" err="1">
                <a:solidFill>
                  <a:schemeClr val="tx1"/>
                </a:solidFill>
                <a:latin typeface="+mn-lt"/>
                <a:ea typeface="+mn-ea"/>
                <a:cs typeface="+mn-cs"/>
              </a:rPr>
              <a:t>allri</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virðiskeðju</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matvæla</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og</a:t>
            </a:r>
            <a:r>
              <a:rPr lang="en-US" sz="1200" kern="1200">
                <a:solidFill>
                  <a:schemeClr val="tx1"/>
                </a:solidFill>
                <a:latin typeface="+mn-lt"/>
                <a:ea typeface="+mn-ea"/>
                <a:cs typeface="+mn-cs"/>
              </a:rPr>
              <a:t> í </a:t>
            </a:r>
            <a:r>
              <a:rPr lang="en-US" sz="1200" kern="1200" err="1">
                <a:solidFill>
                  <a:schemeClr val="tx1"/>
                </a:solidFill>
                <a:latin typeface="+mn-lt"/>
                <a:ea typeface="+mn-ea"/>
                <a:cs typeface="+mn-cs"/>
              </a:rPr>
              <a:t>öllum</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heiminum</a:t>
            </a:r>
            <a:r>
              <a:rPr lang="en-US" sz="1200" kern="1200">
                <a:solidFill>
                  <a:schemeClr val="tx1"/>
                </a:solidFill>
                <a:latin typeface="+mn-lt"/>
                <a:ea typeface="+mn-ea"/>
                <a:cs typeface="+mn-cs"/>
              </a:rPr>
              <a:t>. </a:t>
            </a:r>
          </a:p>
          <a:p>
            <a:endParaRPr lang="en-US" sz="1200" kern="1200">
              <a:solidFill>
                <a:schemeClr val="tx1"/>
              </a:solidFill>
              <a:latin typeface="+mn-lt"/>
              <a:ea typeface="+mn-ea"/>
              <a:cs typeface="+mn-cs"/>
            </a:endParaRPr>
          </a:p>
          <a:p>
            <a:r>
              <a:rPr lang="en-US" sz="1200" kern="1200" err="1">
                <a:solidFill>
                  <a:schemeClr val="tx1"/>
                </a:solidFill>
                <a:latin typeface="+mn-lt"/>
                <a:ea typeface="+mn-ea"/>
                <a:cs typeface="+mn-cs"/>
              </a:rPr>
              <a:t>Hér</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má</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horfa</a:t>
            </a:r>
            <a:r>
              <a:rPr lang="en-US" sz="1200" kern="1200">
                <a:solidFill>
                  <a:schemeClr val="tx1"/>
                </a:solidFill>
                <a:latin typeface="+mn-lt"/>
                <a:ea typeface="+mn-ea"/>
                <a:cs typeface="+mn-cs"/>
              </a:rPr>
              <a:t> á:</a:t>
            </a:r>
          </a:p>
          <a:p>
            <a:pPr marL="171450" indent="-171450">
              <a:buFont typeface="Arial" panose="020B0604020202020204" pitchFamily="34" charset="0"/>
              <a:buChar char="•"/>
            </a:pPr>
            <a:r>
              <a:rPr lang="en-US" sz="1200" kern="1200" err="1">
                <a:solidFill>
                  <a:schemeClr val="tx1"/>
                </a:solidFill>
                <a:latin typeface="+mn-lt"/>
                <a:ea typeface="+mn-ea"/>
                <a:cs typeface="+mn-cs"/>
              </a:rPr>
              <a:t>Helgu</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Brögu</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vekja</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athygli</a:t>
            </a:r>
            <a:r>
              <a:rPr lang="en-US" sz="1200" kern="1200">
                <a:solidFill>
                  <a:schemeClr val="tx1"/>
                </a:solidFill>
                <a:latin typeface="+mn-lt"/>
                <a:ea typeface="+mn-ea"/>
                <a:cs typeface="+mn-cs"/>
              </a:rPr>
              <a:t> á </a:t>
            </a:r>
            <a:r>
              <a:rPr lang="en-US" sz="1200" kern="1200" err="1">
                <a:solidFill>
                  <a:schemeClr val="tx1"/>
                </a:solidFill>
                <a:latin typeface="+mn-lt"/>
                <a:ea typeface="+mn-ea"/>
                <a:cs typeface="+mn-cs"/>
              </a:rPr>
              <a:t>matarsóun</a:t>
            </a:r>
            <a:r>
              <a:rPr lang="en-US" sz="1200" kern="1200">
                <a:solidFill>
                  <a:schemeClr val="tx1"/>
                </a:solidFill>
                <a:latin typeface="+mn-lt"/>
                <a:ea typeface="+mn-ea"/>
                <a:cs typeface="+mn-cs"/>
              </a:rPr>
              <a:t> í </a:t>
            </a:r>
            <a:r>
              <a:rPr lang="en-US" sz="1200" kern="1200" err="1">
                <a:solidFill>
                  <a:schemeClr val="tx1"/>
                </a:solidFill>
                <a:latin typeface="+mn-lt"/>
                <a:ea typeface="+mn-ea"/>
                <a:cs typeface="+mn-cs"/>
              </a:rPr>
              <a:t>áramótaskaupi</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ársins</a:t>
            </a:r>
            <a:r>
              <a:rPr lang="en-US" sz="1200" kern="1200">
                <a:solidFill>
                  <a:schemeClr val="tx1"/>
                </a:solidFill>
                <a:latin typeface="+mn-lt"/>
                <a:ea typeface="+mn-ea"/>
                <a:cs typeface="+mn-cs"/>
              </a:rPr>
              <a:t> 2016: https://www.youtube.com/watch?v=ApX9op-GpCg  </a:t>
            </a:r>
          </a:p>
          <a:p>
            <a:pPr marL="171450" indent="-171450">
              <a:buFont typeface="Arial" panose="020B0604020202020204" pitchFamily="34" charset="0"/>
              <a:buChar char="•"/>
            </a:pPr>
            <a:r>
              <a:rPr lang="en-US" sz="1200" kern="1200">
                <a:solidFill>
                  <a:schemeClr val="tx1"/>
                </a:solidFill>
                <a:latin typeface="+mn-lt"/>
                <a:ea typeface="+mn-ea"/>
                <a:cs typeface="+mn-cs"/>
              </a:rPr>
              <a:t>Ted </a:t>
            </a:r>
            <a:r>
              <a:rPr lang="en-US" sz="1200" kern="1200" err="1">
                <a:solidFill>
                  <a:schemeClr val="tx1"/>
                </a:solidFill>
                <a:latin typeface="+mn-lt"/>
                <a:ea typeface="+mn-ea"/>
                <a:cs typeface="+mn-cs"/>
              </a:rPr>
              <a:t>fyrirlestur</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Tristam</a:t>
            </a:r>
            <a:r>
              <a:rPr lang="en-US" sz="1200" kern="1200">
                <a:solidFill>
                  <a:schemeClr val="tx1"/>
                </a:solidFill>
                <a:latin typeface="+mn-lt"/>
                <a:ea typeface="+mn-ea"/>
                <a:cs typeface="+mn-cs"/>
              </a:rPr>
              <a:t> Stuart: The global food waste scandal: https://youtu.be/cWC_zDdF74s</a:t>
            </a:r>
          </a:p>
          <a:p>
            <a:pPr marL="171450" indent="-171450">
              <a:buFont typeface="Arial" panose="020B0604020202020204" pitchFamily="34" charset="0"/>
              <a:buChar char="•"/>
            </a:pPr>
            <a:r>
              <a:rPr lang="en-US" sz="1200" kern="1200" err="1">
                <a:solidFill>
                  <a:schemeClr val="tx1"/>
                </a:solidFill>
                <a:latin typeface="+mn-lt"/>
                <a:ea typeface="+mn-ea"/>
                <a:cs typeface="+mn-cs"/>
              </a:rPr>
              <a:t>Grínistinn</a:t>
            </a:r>
            <a:r>
              <a:rPr lang="en-US" sz="1200" kern="1200">
                <a:solidFill>
                  <a:schemeClr val="tx1"/>
                </a:solidFill>
                <a:latin typeface="+mn-lt"/>
                <a:ea typeface="+mn-ea"/>
                <a:cs typeface="+mn-cs"/>
              </a:rPr>
              <a:t> John Oliver tala um </a:t>
            </a:r>
            <a:r>
              <a:rPr lang="en-US" sz="1200" kern="1200" err="1">
                <a:solidFill>
                  <a:schemeClr val="tx1"/>
                </a:solidFill>
                <a:latin typeface="+mn-lt"/>
                <a:ea typeface="+mn-ea"/>
                <a:cs typeface="+mn-cs"/>
              </a:rPr>
              <a:t>fáránleika</a:t>
            </a:r>
            <a:r>
              <a:rPr lang="en-US" sz="1200" kern="1200">
                <a:solidFill>
                  <a:schemeClr val="tx1"/>
                </a:solidFill>
                <a:latin typeface="+mn-lt"/>
                <a:ea typeface="+mn-ea"/>
                <a:cs typeface="+mn-cs"/>
              </a:rPr>
              <a:t> </a:t>
            </a:r>
            <a:r>
              <a:rPr lang="en-US" sz="1200" kern="1200" err="1">
                <a:solidFill>
                  <a:schemeClr val="tx1"/>
                </a:solidFill>
                <a:latin typeface="+mn-lt"/>
                <a:ea typeface="+mn-ea"/>
                <a:cs typeface="+mn-cs"/>
              </a:rPr>
              <a:t>matarsóunar</a:t>
            </a:r>
            <a:r>
              <a:rPr lang="en-US" sz="1200" kern="1200">
                <a:solidFill>
                  <a:schemeClr val="tx1"/>
                </a:solidFill>
                <a:latin typeface="+mn-lt"/>
                <a:ea typeface="+mn-ea"/>
                <a:cs typeface="+mn-cs"/>
              </a:rPr>
              <a:t>: https://youtu.be/cWC_zDdF74s</a:t>
            </a:r>
            <a:endParaRPr lang="en-US">
              <a:solidFill>
                <a:schemeClr val="tx1"/>
              </a:solidFill>
            </a:endParaRPr>
          </a:p>
          <a:p>
            <a:endParaRPr lang="en-US">
              <a:solidFill>
                <a:schemeClr val="tx1"/>
              </a:solidFill>
            </a:endParaRPr>
          </a:p>
        </p:txBody>
      </p:sp>
      <p:sp>
        <p:nvSpPr>
          <p:cNvPr id="4" name="Slide Number Placeholder 3"/>
          <p:cNvSpPr>
            <a:spLocks noGrp="1"/>
          </p:cNvSpPr>
          <p:nvPr>
            <p:ph type="sldNum" sz="quarter" idx="10"/>
          </p:nvPr>
        </p:nvSpPr>
        <p:spPr/>
        <p:txBody>
          <a:bodyPr/>
          <a:lstStyle/>
          <a:p>
            <a:fld id="{95C68945-9022-4CD2-8CCF-BE0AFC2CC4B8}" type="slidenum">
              <a:rPr lang="en-US"/>
              <a:t>2</a:t>
            </a:fld>
            <a:endParaRPr lang="en-US"/>
          </a:p>
        </p:txBody>
      </p:sp>
    </p:spTree>
    <p:extLst>
      <p:ext uri="{BB962C8B-B14F-4D97-AF65-F5344CB8AC3E}">
        <p14:creationId xmlns:p14="http://schemas.microsoft.com/office/powerpoint/2010/main" val="49417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Samkv</a:t>
            </a:r>
            <a:r>
              <a:rPr lang="is-IS" err="1"/>
              <a:t>æmt</a:t>
            </a:r>
            <a:r>
              <a:rPr lang="is-IS"/>
              <a:t> rannsókn Umhverfisstofnunnar á umfangi matarsóunar á Íslandi má áætla að hver einstaklingur sói að meðaltali um 90 kg af mat árlega, þegar lögð er saman sóun á </a:t>
            </a:r>
            <a:r>
              <a:rPr lang="is-IS" err="1"/>
              <a:t>nýtanlegum</a:t>
            </a:r>
            <a:r>
              <a:rPr lang="is-IS"/>
              <a:t> mat, </a:t>
            </a:r>
            <a:r>
              <a:rPr lang="is-IS" err="1"/>
              <a:t>ónýtanlegum</a:t>
            </a:r>
            <a:r>
              <a:rPr lang="is-IS"/>
              <a:t> mat, matarolíu og vökva. Þetta er sambærilegt því sem þekkist í öðrum Evrópulöndum.</a:t>
            </a:r>
            <a:r>
              <a:rPr lang="en-GB"/>
              <a:t> </a:t>
            </a:r>
          </a:p>
          <a:p>
            <a:r>
              <a:rPr lang="en-GB" b="0" i="0" err="1">
                <a:solidFill>
                  <a:srgbClr val="303030"/>
                </a:solidFill>
                <a:effectLst/>
                <a:latin typeface="Work Sans" pitchFamily="2" charset="0"/>
              </a:rPr>
              <a:t>Samvkæmt</a:t>
            </a:r>
            <a:r>
              <a:rPr lang="en-GB" b="0" i="0">
                <a:solidFill>
                  <a:srgbClr val="303030"/>
                </a:solidFill>
                <a:effectLst/>
                <a:latin typeface="Work Sans" pitchFamily="2" charset="0"/>
              </a:rPr>
              <a:t> </a:t>
            </a:r>
            <a:r>
              <a:rPr lang="en-GB" b="0" i="0" err="1">
                <a:solidFill>
                  <a:srgbClr val="303030"/>
                </a:solidFill>
                <a:effectLst/>
                <a:latin typeface="Work Sans" pitchFamily="2" charset="0"/>
              </a:rPr>
              <a:t>rannsókninni</a:t>
            </a:r>
            <a:r>
              <a:rPr lang="en-GB" b="0" i="0">
                <a:solidFill>
                  <a:srgbClr val="303030"/>
                </a:solidFill>
                <a:effectLst/>
                <a:latin typeface="Work Sans" pitchFamily="2" charset="0"/>
              </a:rPr>
              <a:t> </a:t>
            </a:r>
            <a:r>
              <a:rPr lang="en-GB" b="0" i="0" err="1">
                <a:solidFill>
                  <a:srgbClr val="303030"/>
                </a:solidFill>
                <a:effectLst/>
                <a:latin typeface="Work Sans" pitchFamily="2" charset="0"/>
              </a:rPr>
              <a:t>henda</a:t>
            </a:r>
            <a:r>
              <a:rPr lang="en-GB" b="0" i="0">
                <a:solidFill>
                  <a:srgbClr val="303030"/>
                </a:solidFill>
                <a:effectLst/>
                <a:latin typeface="Work Sans" pitchFamily="2" charset="0"/>
              </a:rPr>
              <a:t> </a:t>
            </a:r>
            <a:r>
              <a:rPr lang="en-GB" b="0" i="0" err="1">
                <a:solidFill>
                  <a:srgbClr val="303030"/>
                </a:solidFill>
                <a:effectLst/>
                <a:latin typeface="Work Sans" pitchFamily="2" charset="0"/>
              </a:rPr>
              <a:t>íslensk</a:t>
            </a:r>
            <a:r>
              <a:rPr lang="en-GB" b="0" i="0">
                <a:solidFill>
                  <a:srgbClr val="303030"/>
                </a:solidFill>
                <a:effectLst/>
                <a:latin typeface="Work Sans" pitchFamily="2" charset="0"/>
              </a:rPr>
              <a:t> </a:t>
            </a:r>
            <a:r>
              <a:rPr lang="en-GB" b="0" i="0" err="1">
                <a:solidFill>
                  <a:srgbClr val="303030"/>
                </a:solidFill>
                <a:effectLst/>
                <a:latin typeface="Work Sans" pitchFamily="2" charset="0"/>
              </a:rPr>
              <a:t>heimili</a:t>
            </a:r>
            <a:r>
              <a:rPr lang="en-GB" b="0" i="0">
                <a:solidFill>
                  <a:srgbClr val="303030"/>
                </a:solidFill>
                <a:effectLst/>
                <a:latin typeface="Work Sans" pitchFamily="2" charset="0"/>
              </a:rPr>
              <a:t> að </a:t>
            </a:r>
            <a:r>
              <a:rPr lang="en-GB" b="0" i="0" err="1">
                <a:solidFill>
                  <a:srgbClr val="303030"/>
                </a:solidFill>
                <a:effectLst/>
                <a:latin typeface="Work Sans" pitchFamily="2" charset="0"/>
              </a:rPr>
              <a:t>meðaltali</a:t>
            </a:r>
            <a:r>
              <a:rPr lang="en-GB" b="0" i="0">
                <a:solidFill>
                  <a:srgbClr val="303030"/>
                </a:solidFill>
                <a:effectLst/>
                <a:latin typeface="Work Sans" pitchFamily="2" charset="0"/>
              </a:rPr>
              <a:t> um 20 kg </a:t>
            </a:r>
            <a:r>
              <a:rPr lang="en-GB" b="0" i="0" err="1">
                <a:solidFill>
                  <a:srgbClr val="303030"/>
                </a:solidFill>
                <a:effectLst/>
                <a:latin typeface="Work Sans" pitchFamily="2" charset="0"/>
              </a:rPr>
              <a:t>af</a:t>
            </a:r>
            <a:r>
              <a:rPr lang="en-GB" b="0" i="0">
                <a:solidFill>
                  <a:srgbClr val="303030"/>
                </a:solidFill>
                <a:effectLst/>
                <a:latin typeface="Work Sans" pitchFamily="2" charset="0"/>
              </a:rPr>
              <a:t> </a:t>
            </a:r>
            <a:r>
              <a:rPr lang="en-GB" b="0" i="0" err="1">
                <a:solidFill>
                  <a:srgbClr val="303030"/>
                </a:solidFill>
                <a:effectLst/>
                <a:latin typeface="Work Sans" pitchFamily="2" charset="0"/>
              </a:rPr>
              <a:t>nýtanlegum</a:t>
            </a:r>
            <a:r>
              <a:rPr lang="en-GB" b="0" i="0">
                <a:solidFill>
                  <a:srgbClr val="303030"/>
                </a:solidFill>
                <a:effectLst/>
                <a:latin typeface="Work Sans" pitchFamily="2" charset="0"/>
              </a:rPr>
              <a:t> mat á </a:t>
            </a:r>
            <a:r>
              <a:rPr lang="en-GB" b="0" i="0" err="1">
                <a:solidFill>
                  <a:srgbClr val="303030"/>
                </a:solidFill>
                <a:effectLst/>
                <a:latin typeface="Work Sans" pitchFamily="2" charset="0"/>
              </a:rPr>
              <a:t>ári</a:t>
            </a:r>
            <a:r>
              <a:rPr lang="en-GB" b="0" i="0">
                <a:solidFill>
                  <a:srgbClr val="303030"/>
                </a:solidFill>
                <a:effectLst/>
                <a:latin typeface="Work Sans" pitchFamily="2" charset="0"/>
              </a:rPr>
              <a:t>, 25 kg </a:t>
            </a:r>
            <a:r>
              <a:rPr lang="en-GB" b="0" i="0" err="1">
                <a:solidFill>
                  <a:srgbClr val="303030"/>
                </a:solidFill>
                <a:effectLst/>
                <a:latin typeface="Work Sans" pitchFamily="2" charset="0"/>
              </a:rPr>
              <a:t>af</a:t>
            </a:r>
            <a:r>
              <a:rPr lang="en-GB" b="0" i="0">
                <a:solidFill>
                  <a:srgbClr val="303030"/>
                </a:solidFill>
                <a:effectLst/>
                <a:latin typeface="Work Sans" pitchFamily="2" charset="0"/>
              </a:rPr>
              <a:t> </a:t>
            </a:r>
            <a:r>
              <a:rPr lang="en-GB" b="0" i="0" err="1">
                <a:solidFill>
                  <a:srgbClr val="303030"/>
                </a:solidFill>
                <a:effectLst/>
                <a:latin typeface="Work Sans" pitchFamily="2" charset="0"/>
              </a:rPr>
              <a:t>ónýtanlegum</a:t>
            </a:r>
            <a:r>
              <a:rPr lang="en-GB" b="0" i="0">
                <a:solidFill>
                  <a:srgbClr val="303030"/>
                </a:solidFill>
                <a:effectLst/>
                <a:latin typeface="Work Sans" pitchFamily="2" charset="0"/>
              </a:rPr>
              <a:t> </a:t>
            </a:r>
            <a:r>
              <a:rPr lang="en-GB" b="0" i="0" err="1">
                <a:solidFill>
                  <a:srgbClr val="303030"/>
                </a:solidFill>
                <a:effectLst/>
                <a:latin typeface="Work Sans" pitchFamily="2" charset="0"/>
              </a:rPr>
              <a:t>matarafgöngum</a:t>
            </a:r>
            <a:r>
              <a:rPr lang="en-GB" b="0" i="0">
                <a:solidFill>
                  <a:srgbClr val="303030"/>
                </a:solidFill>
                <a:effectLst/>
                <a:latin typeface="Work Sans" pitchFamily="2" charset="0"/>
              </a:rPr>
              <a:t>, 40 </a:t>
            </a:r>
            <a:r>
              <a:rPr lang="en-GB" b="0" i="0" err="1">
                <a:solidFill>
                  <a:srgbClr val="303030"/>
                </a:solidFill>
                <a:effectLst/>
                <a:latin typeface="Work Sans" pitchFamily="2" charset="0"/>
              </a:rPr>
              <a:t>lítrum</a:t>
            </a:r>
            <a:r>
              <a:rPr lang="en-GB" b="0" i="0">
                <a:solidFill>
                  <a:srgbClr val="303030"/>
                </a:solidFill>
                <a:effectLst/>
                <a:latin typeface="Work Sans" pitchFamily="2" charset="0"/>
              </a:rPr>
              <a:t> </a:t>
            </a:r>
            <a:r>
              <a:rPr lang="en-GB" b="0" i="0" err="1">
                <a:solidFill>
                  <a:srgbClr val="303030"/>
                </a:solidFill>
                <a:effectLst/>
                <a:latin typeface="Work Sans" pitchFamily="2" charset="0"/>
              </a:rPr>
              <a:t>af</a:t>
            </a:r>
            <a:r>
              <a:rPr lang="en-GB" b="0" i="0">
                <a:solidFill>
                  <a:srgbClr val="303030"/>
                </a:solidFill>
                <a:effectLst/>
                <a:latin typeface="Work Sans" pitchFamily="2" charset="0"/>
              </a:rPr>
              <a:t> </a:t>
            </a:r>
            <a:r>
              <a:rPr lang="en-GB" b="0" i="0" err="1">
                <a:solidFill>
                  <a:srgbClr val="303030"/>
                </a:solidFill>
                <a:effectLst/>
                <a:latin typeface="Work Sans" pitchFamily="2" charset="0"/>
              </a:rPr>
              <a:t>drykkjum</a:t>
            </a:r>
            <a:r>
              <a:rPr lang="en-GB" b="0" i="0">
                <a:solidFill>
                  <a:srgbClr val="303030"/>
                </a:solidFill>
                <a:effectLst/>
                <a:latin typeface="Work Sans" pitchFamily="2" charset="0"/>
              </a:rPr>
              <a:t> og 5 kg </a:t>
            </a:r>
            <a:r>
              <a:rPr lang="en-GB" b="0" i="0" err="1">
                <a:solidFill>
                  <a:srgbClr val="303030"/>
                </a:solidFill>
                <a:effectLst/>
                <a:latin typeface="Work Sans" pitchFamily="2" charset="0"/>
              </a:rPr>
              <a:t>af</a:t>
            </a:r>
            <a:r>
              <a:rPr lang="en-GB" b="0" i="0">
                <a:solidFill>
                  <a:srgbClr val="303030"/>
                </a:solidFill>
                <a:effectLst/>
                <a:latin typeface="Work Sans" pitchFamily="2" charset="0"/>
              </a:rPr>
              <a:t> </a:t>
            </a:r>
            <a:r>
              <a:rPr lang="en-GB" b="0" i="0" err="1">
                <a:solidFill>
                  <a:srgbClr val="303030"/>
                </a:solidFill>
                <a:effectLst/>
                <a:latin typeface="Work Sans" pitchFamily="2" charset="0"/>
              </a:rPr>
              <a:t>matarolíu</a:t>
            </a:r>
            <a:r>
              <a:rPr lang="en-GB" b="0" i="0">
                <a:solidFill>
                  <a:srgbClr val="303030"/>
                </a:solidFill>
                <a:effectLst/>
                <a:latin typeface="Work Sans" pitchFamily="2" charset="0"/>
              </a:rPr>
              <a:t> og </a:t>
            </a:r>
            <a:r>
              <a:rPr lang="en-GB" b="0" i="0" err="1">
                <a:solidFill>
                  <a:srgbClr val="303030"/>
                </a:solidFill>
                <a:effectLst/>
                <a:latin typeface="Work Sans" pitchFamily="2" charset="0"/>
              </a:rPr>
              <a:t>fitu</a:t>
            </a:r>
            <a:r>
              <a:rPr lang="en-GB" b="0" i="0">
                <a:solidFill>
                  <a:srgbClr val="303030"/>
                </a:solidFill>
                <a:effectLst/>
                <a:latin typeface="Work Sans" pitchFamily="2" charset="0"/>
              </a:rPr>
              <a:t> á </a:t>
            </a:r>
            <a:r>
              <a:rPr lang="en-GB" b="0" i="0" err="1">
                <a:solidFill>
                  <a:srgbClr val="303030"/>
                </a:solidFill>
                <a:effectLst/>
                <a:latin typeface="Work Sans" pitchFamily="2" charset="0"/>
              </a:rPr>
              <a:t>hvern</a:t>
            </a:r>
            <a:r>
              <a:rPr lang="en-GB" b="0" i="0">
                <a:solidFill>
                  <a:srgbClr val="303030"/>
                </a:solidFill>
                <a:effectLst/>
                <a:latin typeface="Work Sans" pitchFamily="2" charset="0"/>
              </a:rPr>
              <a:t> </a:t>
            </a:r>
            <a:r>
              <a:rPr lang="en-GB" b="0" i="0" err="1">
                <a:solidFill>
                  <a:srgbClr val="303030"/>
                </a:solidFill>
                <a:effectLst/>
                <a:latin typeface="Work Sans" pitchFamily="2" charset="0"/>
              </a:rPr>
              <a:t>fjölskyldumeðlim</a:t>
            </a:r>
            <a:r>
              <a:rPr lang="en-GB" b="0" i="0">
                <a:solidFill>
                  <a:srgbClr val="303030"/>
                </a:solidFill>
                <a:effectLst/>
                <a:latin typeface="Work Sans" pitchFamily="2" charset="0"/>
              </a:rPr>
              <a:t>. </a:t>
            </a:r>
            <a:endParaRPr lang="en-GB"/>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err="1"/>
              <a:t>Niðurstöður</a:t>
            </a:r>
            <a:r>
              <a:rPr lang="en-GB"/>
              <a:t> </a:t>
            </a:r>
            <a:r>
              <a:rPr lang="en-GB" err="1"/>
              <a:t>rannsóknarinnar</a:t>
            </a:r>
            <a:r>
              <a:rPr lang="en-GB"/>
              <a:t>: https://ust.is/umhverfisstofnun/frettir/stok-frett/2020/04/02/Hver-Islendingur-soar-90-kg-af-mat-arlega-/ </a:t>
            </a:r>
          </a:p>
          <a:p>
            <a:r>
              <a:rPr lang="en-GB" err="1"/>
              <a:t>Skýrslan</a:t>
            </a:r>
            <a:r>
              <a:rPr lang="en-GB"/>
              <a:t>: https://ust.is/library/Skrar/Matars%c3%b3unarranns%c3%b3kn%20Umhverfisstofnunar%202019.pdf </a:t>
            </a:r>
          </a:p>
          <a:p>
            <a:endParaRPr lang="en-GB"/>
          </a:p>
          <a:p>
            <a:r>
              <a:rPr lang="en-GB" err="1"/>
              <a:t>Ný</a:t>
            </a:r>
            <a:r>
              <a:rPr lang="en-GB"/>
              <a:t> </a:t>
            </a:r>
            <a:r>
              <a:rPr lang="en-GB" err="1"/>
              <a:t>rannsókn</a:t>
            </a:r>
            <a:r>
              <a:rPr lang="en-GB"/>
              <a:t> á </a:t>
            </a:r>
            <a:r>
              <a:rPr lang="en-GB" err="1"/>
              <a:t>umfangi</a:t>
            </a:r>
            <a:r>
              <a:rPr lang="en-GB"/>
              <a:t> </a:t>
            </a:r>
            <a:r>
              <a:rPr lang="en-GB" err="1"/>
              <a:t>matarsóunar</a:t>
            </a:r>
            <a:r>
              <a:rPr lang="en-GB"/>
              <a:t> á </a:t>
            </a:r>
            <a:r>
              <a:rPr lang="en-GB" err="1"/>
              <a:t>Íslandi</a:t>
            </a:r>
            <a:r>
              <a:rPr lang="en-GB"/>
              <a:t> er í </a:t>
            </a:r>
            <a:r>
              <a:rPr lang="en-GB" err="1"/>
              <a:t>vinnslu</a:t>
            </a:r>
            <a:r>
              <a:rPr lang="en-GB"/>
              <a:t> og </a:t>
            </a:r>
            <a:r>
              <a:rPr lang="en-GB" err="1"/>
              <a:t>búast</a:t>
            </a:r>
            <a:r>
              <a:rPr lang="en-GB"/>
              <a:t> </a:t>
            </a:r>
            <a:r>
              <a:rPr lang="en-GB" err="1"/>
              <a:t>má</a:t>
            </a:r>
            <a:r>
              <a:rPr lang="en-GB"/>
              <a:t> við </a:t>
            </a:r>
            <a:r>
              <a:rPr lang="en-GB" err="1"/>
              <a:t>niðurstöðum</a:t>
            </a:r>
            <a:r>
              <a:rPr lang="en-GB"/>
              <a:t> úr </a:t>
            </a:r>
            <a:r>
              <a:rPr lang="en-GB" err="1"/>
              <a:t>henni</a:t>
            </a:r>
            <a:r>
              <a:rPr lang="en-GB"/>
              <a:t> </a:t>
            </a:r>
            <a:r>
              <a:rPr lang="en-GB" err="1"/>
              <a:t>árið</a:t>
            </a:r>
            <a:r>
              <a:rPr lang="en-GB"/>
              <a:t> 2023.</a:t>
            </a:r>
          </a:p>
        </p:txBody>
      </p:sp>
      <p:sp>
        <p:nvSpPr>
          <p:cNvPr id="4" name="Slide Number Placeholder 3"/>
          <p:cNvSpPr>
            <a:spLocks noGrp="1"/>
          </p:cNvSpPr>
          <p:nvPr>
            <p:ph type="sldNum" sz="quarter" idx="5"/>
          </p:nvPr>
        </p:nvSpPr>
        <p:spPr/>
        <p:txBody>
          <a:bodyPr/>
          <a:lstStyle/>
          <a:p>
            <a:fld id="{95C68945-9022-4CD2-8CCF-BE0AFC2CC4B8}" type="slidenum">
              <a:rPr lang="en-US" smtClean="0"/>
              <a:t>3</a:t>
            </a:fld>
            <a:endParaRPr lang="en-US"/>
          </a:p>
        </p:txBody>
      </p:sp>
    </p:spTree>
    <p:extLst>
      <p:ext uri="{BB962C8B-B14F-4D97-AF65-F5344CB8AC3E}">
        <p14:creationId xmlns:p14="http://schemas.microsoft.com/office/powerpoint/2010/main" val="2008747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Matvælum</a:t>
            </a:r>
            <a:r>
              <a:rPr lang="en-US"/>
              <a:t> </a:t>
            </a:r>
            <a:r>
              <a:rPr lang="en-US" err="1"/>
              <a:t>sem</a:t>
            </a:r>
            <a:r>
              <a:rPr lang="en-US"/>
              <a:t> er </a:t>
            </a:r>
            <a:r>
              <a:rPr lang="en-US" err="1"/>
              <a:t>sóað</a:t>
            </a:r>
            <a:r>
              <a:rPr lang="en-US"/>
              <a:t> </a:t>
            </a:r>
            <a:r>
              <a:rPr lang="en-US" err="1"/>
              <a:t>hefðu</a:t>
            </a:r>
            <a:r>
              <a:rPr lang="en-US"/>
              <a:t> </a:t>
            </a:r>
            <a:r>
              <a:rPr lang="en-US" err="1"/>
              <a:t>mögulega</a:t>
            </a:r>
            <a:r>
              <a:rPr lang="en-US"/>
              <a:t> </a:t>
            </a:r>
            <a:r>
              <a:rPr lang="en-US" err="1"/>
              <a:t>getað</a:t>
            </a:r>
            <a:r>
              <a:rPr lang="en-US"/>
              <a:t> </a:t>
            </a:r>
            <a:r>
              <a:rPr lang="en-US" err="1"/>
              <a:t>brauðfætt</a:t>
            </a:r>
            <a:r>
              <a:rPr lang="en-US"/>
              <a:t> </a:t>
            </a:r>
            <a:r>
              <a:rPr lang="en-US" err="1"/>
              <a:t>milljónir</a:t>
            </a:r>
            <a:r>
              <a:rPr lang="en-US"/>
              <a:t> manna </a:t>
            </a:r>
            <a:r>
              <a:rPr lang="en-US" err="1"/>
              <a:t>og</a:t>
            </a:r>
            <a:r>
              <a:rPr lang="en-US"/>
              <a:t> </a:t>
            </a:r>
            <a:r>
              <a:rPr lang="en-US" err="1"/>
              <a:t>minnkað</a:t>
            </a:r>
            <a:r>
              <a:rPr lang="en-US"/>
              <a:t> </a:t>
            </a:r>
            <a:r>
              <a:rPr lang="en-US" err="1"/>
              <a:t>þá</a:t>
            </a:r>
            <a:r>
              <a:rPr lang="en-US"/>
              <a:t> </a:t>
            </a:r>
            <a:r>
              <a:rPr lang="en-US" err="1"/>
              <a:t>hungursneyð</a:t>
            </a:r>
            <a:r>
              <a:rPr lang="en-US"/>
              <a:t> </a:t>
            </a:r>
            <a:r>
              <a:rPr lang="en-US" err="1"/>
              <a:t>sem</a:t>
            </a:r>
            <a:r>
              <a:rPr lang="en-US"/>
              <a:t> </a:t>
            </a:r>
            <a:r>
              <a:rPr lang="en-US" err="1"/>
              <a:t>steðjar</a:t>
            </a:r>
            <a:r>
              <a:rPr lang="en-US"/>
              <a:t> </a:t>
            </a:r>
            <a:r>
              <a:rPr lang="en-US" err="1"/>
              <a:t>að</a:t>
            </a:r>
            <a:r>
              <a:rPr lang="en-US"/>
              <a:t> </a:t>
            </a:r>
            <a:r>
              <a:rPr lang="en-US" err="1"/>
              <a:t>ýmis</a:t>
            </a:r>
            <a:r>
              <a:rPr lang="en-US"/>
              <a:t> </a:t>
            </a:r>
            <a:r>
              <a:rPr lang="en-US" err="1"/>
              <a:t>staðar</a:t>
            </a:r>
            <a:r>
              <a:rPr lang="en-US"/>
              <a:t> í </a:t>
            </a:r>
            <a:r>
              <a:rPr lang="en-US" err="1"/>
              <a:t>heiminum</a:t>
            </a:r>
            <a:r>
              <a:rPr lang="en-US"/>
              <a:t>. </a:t>
            </a:r>
            <a:r>
              <a:rPr lang="en-US" err="1"/>
              <a:t>Þar</a:t>
            </a:r>
            <a:r>
              <a:rPr lang="en-US"/>
              <a:t> </a:t>
            </a:r>
            <a:r>
              <a:rPr lang="en-US" err="1"/>
              <a:t>að</a:t>
            </a:r>
            <a:r>
              <a:rPr lang="en-US"/>
              <a:t> </a:t>
            </a:r>
            <a:r>
              <a:rPr lang="en-US" err="1"/>
              <a:t>auki</a:t>
            </a:r>
            <a:r>
              <a:rPr lang="en-US"/>
              <a:t> </a:t>
            </a:r>
            <a:r>
              <a:rPr lang="en-US" err="1"/>
              <a:t>hefur</a:t>
            </a:r>
            <a:r>
              <a:rPr lang="en-US"/>
              <a:t> </a:t>
            </a:r>
            <a:r>
              <a:rPr lang="en-US" err="1"/>
              <a:t>framleiðsla</a:t>
            </a:r>
            <a:r>
              <a:rPr lang="en-US"/>
              <a:t> </a:t>
            </a:r>
            <a:r>
              <a:rPr lang="en-US" err="1"/>
              <a:t>matar</a:t>
            </a:r>
            <a:r>
              <a:rPr lang="en-US"/>
              <a:t> oft </a:t>
            </a:r>
            <a:r>
              <a:rPr lang="en-US" err="1"/>
              <a:t>talsverð</a:t>
            </a:r>
            <a:r>
              <a:rPr lang="en-US"/>
              <a:t> </a:t>
            </a:r>
            <a:r>
              <a:rPr lang="en-US" err="1"/>
              <a:t>neikvæð</a:t>
            </a:r>
            <a:r>
              <a:rPr lang="en-US"/>
              <a:t> </a:t>
            </a:r>
            <a:r>
              <a:rPr lang="en-US" err="1"/>
              <a:t>umhverfisáhrif</a:t>
            </a:r>
            <a:r>
              <a:rPr lang="en-US"/>
              <a:t> </a:t>
            </a:r>
            <a:r>
              <a:rPr lang="en-US" err="1"/>
              <a:t>sem</a:t>
            </a:r>
            <a:r>
              <a:rPr lang="en-US"/>
              <a:t> </a:t>
            </a:r>
            <a:r>
              <a:rPr lang="en-US" err="1"/>
              <a:t>þjóna</a:t>
            </a:r>
            <a:r>
              <a:rPr lang="en-US"/>
              <a:t> </a:t>
            </a:r>
            <a:r>
              <a:rPr lang="en-US" err="1"/>
              <a:t>þá</a:t>
            </a:r>
            <a:r>
              <a:rPr lang="en-US"/>
              <a:t> </a:t>
            </a:r>
            <a:r>
              <a:rPr lang="en-US" err="1"/>
              <a:t>engum</a:t>
            </a:r>
            <a:r>
              <a:rPr lang="en-US"/>
              <a:t> </a:t>
            </a:r>
            <a:r>
              <a:rPr lang="en-US" err="1"/>
              <a:t>tilgangi</a:t>
            </a:r>
            <a:r>
              <a:rPr lang="en-US"/>
              <a:t> </a:t>
            </a:r>
            <a:r>
              <a:rPr lang="en-US" err="1"/>
              <a:t>ef</a:t>
            </a:r>
            <a:r>
              <a:rPr lang="en-US"/>
              <a:t> </a:t>
            </a:r>
            <a:r>
              <a:rPr lang="en-US" err="1"/>
              <a:t>maturinn</a:t>
            </a:r>
            <a:r>
              <a:rPr lang="en-US"/>
              <a:t> er ekki </a:t>
            </a:r>
            <a:r>
              <a:rPr lang="en-US" err="1"/>
              <a:t>nýttur</a:t>
            </a:r>
            <a:r>
              <a:rPr lang="en-US"/>
              <a:t>. </a:t>
            </a:r>
            <a:r>
              <a:rPr lang="en-US" err="1"/>
              <a:t>Framleiðsla</a:t>
            </a:r>
            <a:r>
              <a:rPr lang="en-US"/>
              <a:t> </a:t>
            </a:r>
            <a:r>
              <a:rPr lang="en-US" err="1"/>
              <a:t>matvæla</a:t>
            </a:r>
            <a:r>
              <a:rPr lang="en-US"/>
              <a:t> </a:t>
            </a:r>
            <a:r>
              <a:rPr lang="en-US" err="1"/>
              <a:t>getur</a:t>
            </a:r>
            <a:r>
              <a:rPr lang="en-US"/>
              <a:t> </a:t>
            </a:r>
            <a:r>
              <a:rPr lang="en-US" err="1"/>
              <a:t>leitt</a:t>
            </a:r>
            <a:r>
              <a:rPr lang="en-US"/>
              <a:t> </a:t>
            </a:r>
            <a:r>
              <a:rPr lang="en-US" err="1"/>
              <a:t>til</a:t>
            </a:r>
            <a:r>
              <a:rPr lang="en-US"/>
              <a:t> </a:t>
            </a:r>
            <a:r>
              <a:rPr lang="en-US" err="1"/>
              <a:t>mengunar</a:t>
            </a:r>
            <a:r>
              <a:rPr lang="en-US"/>
              <a:t> í </a:t>
            </a:r>
            <a:r>
              <a:rPr lang="en-US" err="1"/>
              <a:t>jarðvegi</a:t>
            </a:r>
            <a:r>
              <a:rPr lang="en-US"/>
              <a:t>, </a:t>
            </a:r>
            <a:r>
              <a:rPr lang="en-US" err="1"/>
              <a:t>vatni</a:t>
            </a:r>
            <a:r>
              <a:rPr lang="en-US"/>
              <a:t> </a:t>
            </a:r>
            <a:r>
              <a:rPr lang="en-US" err="1"/>
              <a:t>og</a:t>
            </a:r>
            <a:r>
              <a:rPr lang="en-US"/>
              <a:t> </a:t>
            </a:r>
            <a:r>
              <a:rPr lang="en-US" err="1"/>
              <a:t>lofti</a:t>
            </a:r>
            <a:r>
              <a:rPr lang="en-US"/>
              <a:t> </a:t>
            </a:r>
            <a:r>
              <a:rPr lang="en-US" err="1"/>
              <a:t>vegna</a:t>
            </a:r>
            <a:r>
              <a:rPr lang="en-US"/>
              <a:t> </a:t>
            </a:r>
            <a:r>
              <a:rPr lang="en-US" err="1"/>
              <a:t>efna</a:t>
            </a:r>
            <a:r>
              <a:rPr lang="en-US"/>
              <a:t> </a:t>
            </a:r>
            <a:r>
              <a:rPr lang="en-US" err="1"/>
              <a:t>sem</a:t>
            </a:r>
            <a:r>
              <a:rPr lang="en-US"/>
              <a:t> </a:t>
            </a:r>
            <a:r>
              <a:rPr lang="en-US" err="1"/>
              <a:t>notuð</a:t>
            </a:r>
            <a:r>
              <a:rPr lang="en-US"/>
              <a:t> </a:t>
            </a:r>
            <a:r>
              <a:rPr lang="en-US" err="1"/>
              <a:t>eru</a:t>
            </a:r>
            <a:r>
              <a:rPr lang="en-US"/>
              <a:t> </a:t>
            </a:r>
            <a:r>
              <a:rPr lang="en-US" err="1"/>
              <a:t>við</a:t>
            </a:r>
            <a:r>
              <a:rPr lang="en-US"/>
              <a:t> </a:t>
            </a:r>
            <a:r>
              <a:rPr lang="en-US" err="1"/>
              <a:t>framleiðslu</a:t>
            </a:r>
            <a:r>
              <a:rPr lang="en-US"/>
              <a:t>, </a:t>
            </a:r>
            <a:r>
              <a:rPr lang="en-US" err="1"/>
              <a:t>t.d.</a:t>
            </a:r>
            <a:r>
              <a:rPr lang="en-US"/>
              <a:t> </a:t>
            </a:r>
            <a:r>
              <a:rPr lang="en-US" err="1"/>
              <a:t>ýmiss</a:t>
            </a:r>
            <a:r>
              <a:rPr lang="en-US"/>
              <a:t> </a:t>
            </a:r>
            <a:r>
              <a:rPr lang="en-US" err="1"/>
              <a:t>konar</a:t>
            </a:r>
            <a:r>
              <a:rPr lang="en-US"/>
              <a:t> </a:t>
            </a:r>
            <a:r>
              <a:rPr lang="en-US" err="1"/>
              <a:t>áburður</a:t>
            </a:r>
            <a:r>
              <a:rPr lang="en-US"/>
              <a:t>. </a:t>
            </a:r>
            <a:r>
              <a:rPr lang="en-US" err="1"/>
              <a:t>Þetta</a:t>
            </a:r>
            <a:r>
              <a:rPr lang="en-US"/>
              <a:t> </a:t>
            </a:r>
            <a:r>
              <a:rPr lang="en-US" err="1"/>
              <a:t>getur</a:t>
            </a:r>
            <a:r>
              <a:rPr lang="en-US"/>
              <a:t> haft </a:t>
            </a:r>
            <a:r>
              <a:rPr lang="en-US" err="1"/>
              <a:t>neikvæð</a:t>
            </a:r>
            <a:r>
              <a:rPr lang="en-US"/>
              <a:t> </a:t>
            </a:r>
            <a:r>
              <a:rPr lang="en-US" err="1"/>
              <a:t>áhrif</a:t>
            </a:r>
            <a:r>
              <a:rPr lang="en-US"/>
              <a:t> á </a:t>
            </a:r>
            <a:r>
              <a:rPr lang="en-US" err="1"/>
              <a:t>vistkerfið</a:t>
            </a:r>
            <a:r>
              <a:rPr lang="en-US"/>
              <a:t> í </a:t>
            </a:r>
            <a:r>
              <a:rPr lang="en-US" err="1"/>
              <a:t>heild</a:t>
            </a:r>
            <a:r>
              <a:rPr lang="en-US"/>
              <a:t> </a:t>
            </a:r>
            <a:r>
              <a:rPr lang="en-US" err="1"/>
              <a:t>sinni</a:t>
            </a:r>
            <a:r>
              <a:rPr lang="en-US"/>
              <a:t>, </a:t>
            </a:r>
            <a:r>
              <a:rPr lang="en-US" err="1"/>
              <a:t>jarðvegsrýrnunar</a:t>
            </a:r>
            <a:r>
              <a:rPr lang="en-US"/>
              <a:t> </a:t>
            </a:r>
            <a:r>
              <a:rPr lang="en-US" err="1"/>
              <a:t>og</a:t>
            </a:r>
            <a:r>
              <a:rPr lang="en-US"/>
              <a:t> </a:t>
            </a:r>
            <a:r>
              <a:rPr lang="en-US" err="1"/>
              <a:t>minnkunar</a:t>
            </a:r>
            <a:r>
              <a:rPr lang="en-US"/>
              <a:t> </a:t>
            </a:r>
            <a:r>
              <a:rPr lang="en-US" err="1"/>
              <a:t>líffræðilegs</a:t>
            </a:r>
            <a:r>
              <a:rPr lang="en-US"/>
              <a:t> </a:t>
            </a:r>
            <a:r>
              <a:rPr lang="en-US" err="1"/>
              <a:t>fjölbreytileika</a:t>
            </a:r>
            <a:r>
              <a:rPr lang="en-US"/>
              <a:t>, </a:t>
            </a:r>
            <a:r>
              <a:rPr lang="en-US" err="1"/>
              <a:t>þ.e</a:t>
            </a:r>
            <a:r>
              <a:rPr lang="en-US"/>
              <a:t>. </a:t>
            </a:r>
            <a:r>
              <a:rPr lang="en-US" err="1"/>
              <a:t>færri</a:t>
            </a:r>
            <a:r>
              <a:rPr lang="en-US"/>
              <a:t> </a:t>
            </a:r>
            <a:r>
              <a:rPr lang="en-US" err="1"/>
              <a:t>tegundir</a:t>
            </a:r>
            <a:r>
              <a:rPr lang="en-US"/>
              <a:t> </a:t>
            </a:r>
            <a:r>
              <a:rPr lang="en-US" err="1"/>
              <a:t>af</a:t>
            </a:r>
            <a:r>
              <a:rPr lang="en-US"/>
              <a:t> </a:t>
            </a:r>
            <a:r>
              <a:rPr lang="en-US" err="1"/>
              <a:t>plöntum</a:t>
            </a:r>
            <a:r>
              <a:rPr lang="en-US"/>
              <a:t> </a:t>
            </a:r>
            <a:r>
              <a:rPr lang="en-US" err="1"/>
              <a:t>og</a:t>
            </a:r>
            <a:r>
              <a:rPr lang="en-US"/>
              <a:t> </a:t>
            </a:r>
            <a:r>
              <a:rPr lang="en-US" err="1"/>
              <a:t>dýrum</a:t>
            </a:r>
            <a:r>
              <a:rPr lang="en-US"/>
              <a:t> í </a:t>
            </a:r>
            <a:r>
              <a:rPr lang="en-US" err="1"/>
              <a:t>vistkerfinu</a:t>
            </a:r>
            <a:r>
              <a:rPr lang="en-US"/>
              <a:t>. </a:t>
            </a:r>
            <a:r>
              <a:rPr lang="en-US" err="1"/>
              <a:t>Matarsóun</a:t>
            </a:r>
            <a:r>
              <a:rPr lang="en-US"/>
              <a:t> </a:t>
            </a:r>
            <a:r>
              <a:rPr lang="en-US" err="1"/>
              <a:t>eykur</a:t>
            </a:r>
            <a:r>
              <a:rPr lang="en-US"/>
              <a:t> </a:t>
            </a:r>
            <a:r>
              <a:rPr lang="en-US" err="1"/>
              <a:t>verulega</a:t>
            </a:r>
            <a:r>
              <a:rPr lang="en-US"/>
              <a:t> </a:t>
            </a:r>
            <a:r>
              <a:rPr lang="en-US" err="1"/>
              <a:t>við</a:t>
            </a:r>
            <a:r>
              <a:rPr lang="en-US"/>
              <a:t> </a:t>
            </a:r>
            <a:r>
              <a:rPr lang="en-US" err="1"/>
              <a:t>magn</a:t>
            </a:r>
            <a:r>
              <a:rPr lang="en-US"/>
              <a:t> </a:t>
            </a:r>
            <a:r>
              <a:rPr lang="en-US" err="1"/>
              <a:t>úrgangs</a:t>
            </a:r>
            <a:r>
              <a:rPr lang="en-US"/>
              <a:t> </a:t>
            </a:r>
            <a:r>
              <a:rPr lang="en-US" err="1"/>
              <a:t>sem</a:t>
            </a:r>
            <a:r>
              <a:rPr lang="en-US"/>
              <a:t> </a:t>
            </a:r>
            <a:r>
              <a:rPr lang="en-US" err="1"/>
              <a:t>þarf</a:t>
            </a:r>
            <a:r>
              <a:rPr lang="en-US"/>
              <a:t> </a:t>
            </a:r>
            <a:r>
              <a:rPr lang="en-US" err="1"/>
              <a:t>að</a:t>
            </a:r>
            <a:r>
              <a:rPr lang="en-US"/>
              <a:t> </a:t>
            </a:r>
            <a:r>
              <a:rPr lang="en-US" err="1"/>
              <a:t>urða</a:t>
            </a:r>
            <a:r>
              <a:rPr lang="en-US"/>
              <a:t> </a:t>
            </a:r>
            <a:r>
              <a:rPr lang="en-US" err="1"/>
              <a:t>með</a:t>
            </a:r>
            <a:r>
              <a:rPr lang="en-US"/>
              <a:t> </a:t>
            </a:r>
            <a:r>
              <a:rPr lang="en-US" err="1"/>
              <a:t>tilheyrandi</a:t>
            </a:r>
            <a:r>
              <a:rPr lang="en-US"/>
              <a:t> </a:t>
            </a:r>
            <a:r>
              <a:rPr lang="en-US" err="1"/>
              <a:t>umhverfisáhrifum</a:t>
            </a:r>
            <a:r>
              <a:rPr lang="en-US"/>
              <a:t>, </a:t>
            </a:r>
            <a:r>
              <a:rPr lang="en-US" err="1"/>
              <a:t>t.d.</a:t>
            </a:r>
            <a:r>
              <a:rPr lang="en-US"/>
              <a:t> </a:t>
            </a:r>
            <a:r>
              <a:rPr lang="en-US" err="1"/>
              <a:t>aukin</a:t>
            </a:r>
            <a:r>
              <a:rPr lang="en-US"/>
              <a:t> </a:t>
            </a:r>
            <a:r>
              <a:rPr lang="en-US" err="1"/>
              <a:t>losun</a:t>
            </a:r>
            <a:r>
              <a:rPr lang="en-US"/>
              <a:t> </a:t>
            </a:r>
            <a:r>
              <a:rPr lang="en-US" err="1"/>
              <a:t>gróðurhúsalofttegunda</a:t>
            </a:r>
            <a:r>
              <a:rPr lang="en-US"/>
              <a:t>. </a:t>
            </a:r>
            <a:r>
              <a:rPr lang="en-US" err="1"/>
              <a:t>Hér</a:t>
            </a:r>
            <a:r>
              <a:rPr lang="en-US"/>
              <a:t> er </a:t>
            </a:r>
            <a:r>
              <a:rPr lang="en-US" err="1"/>
              <a:t>einnig</a:t>
            </a:r>
            <a:r>
              <a:rPr lang="en-US"/>
              <a:t> um </a:t>
            </a:r>
            <a:r>
              <a:rPr lang="en-US" err="1"/>
              <a:t>sóun</a:t>
            </a:r>
            <a:r>
              <a:rPr lang="en-US"/>
              <a:t> á </a:t>
            </a:r>
            <a:r>
              <a:rPr lang="en-US" err="1"/>
              <a:t>fjármunum</a:t>
            </a:r>
            <a:r>
              <a:rPr lang="en-US"/>
              <a:t> </a:t>
            </a:r>
            <a:r>
              <a:rPr lang="en-US" err="1"/>
              <a:t>að</a:t>
            </a:r>
            <a:r>
              <a:rPr lang="en-US"/>
              <a:t> </a:t>
            </a:r>
            <a:r>
              <a:rPr lang="en-US" err="1"/>
              <a:t>ræða</a:t>
            </a:r>
            <a:r>
              <a:rPr lang="en-US"/>
              <a:t> </a:t>
            </a:r>
            <a:r>
              <a:rPr lang="en-US" err="1"/>
              <a:t>þar</a:t>
            </a:r>
            <a:r>
              <a:rPr lang="en-US"/>
              <a:t> </a:t>
            </a:r>
            <a:r>
              <a:rPr lang="en-US" err="1"/>
              <a:t>sem</a:t>
            </a:r>
            <a:r>
              <a:rPr lang="en-US"/>
              <a:t> </a:t>
            </a:r>
            <a:r>
              <a:rPr lang="en-US" err="1"/>
              <a:t>heimili</a:t>
            </a:r>
            <a:r>
              <a:rPr lang="en-US"/>
              <a:t> </a:t>
            </a:r>
            <a:r>
              <a:rPr lang="en-US" err="1"/>
              <a:t>og</a:t>
            </a:r>
            <a:r>
              <a:rPr lang="en-US"/>
              <a:t> </a:t>
            </a:r>
            <a:r>
              <a:rPr lang="en-US" err="1"/>
              <a:t>stóreldhús</a:t>
            </a:r>
            <a:r>
              <a:rPr lang="en-US"/>
              <a:t> </a:t>
            </a:r>
            <a:r>
              <a:rPr lang="en-US" err="1"/>
              <a:t>kaupa</a:t>
            </a:r>
            <a:r>
              <a:rPr lang="en-US"/>
              <a:t> í </a:t>
            </a:r>
            <a:r>
              <a:rPr lang="en-US" err="1"/>
              <a:t>rauninni</a:t>
            </a:r>
            <a:r>
              <a:rPr lang="en-US"/>
              <a:t> oft of </a:t>
            </a:r>
            <a:r>
              <a:rPr lang="en-US" err="1"/>
              <a:t>mikið</a:t>
            </a:r>
            <a:r>
              <a:rPr lang="en-US"/>
              <a:t> </a:t>
            </a:r>
            <a:r>
              <a:rPr lang="en-US" err="1"/>
              <a:t>af</a:t>
            </a:r>
            <a:r>
              <a:rPr lang="en-US"/>
              <a:t> mat. </a:t>
            </a:r>
            <a:r>
              <a:rPr lang="en-US" err="1"/>
              <a:t>Því</a:t>
            </a:r>
            <a:r>
              <a:rPr lang="en-US"/>
              <a:t> </a:t>
            </a:r>
            <a:r>
              <a:rPr lang="en-US" err="1"/>
              <a:t>fæst</a:t>
            </a:r>
            <a:r>
              <a:rPr lang="en-US"/>
              <a:t> </a:t>
            </a:r>
            <a:r>
              <a:rPr lang="en-US" err="1"/>
              <a:t>töluverður</a:t>
            </a:r>
            <a:r>
              <a:rPr lang="en-US"/>
              <a:t> </a:t>
            </a:r>
            <a:r>
              <a:rPr lang="en-US" b="1" err="1"/>
              <a:t>samfélagslegur</a:t>
            </a:r>
            <a:r>
              <a:rPr lang="en-US" b="1"/>
              <a:t>, </a:t>
            </a:r>
            <a:r>
              <a:rPr lang="en-US" b="1" err="1"/>
              <a:t>umhverfislegur</a:t>
            </a:r>
            <a:r>
              <a:rPr lang="en-US" b="1"/>
              <a:t> </a:t>
            </a:r>
            <a:r>
              <a:rPr lang="en-US" b="1" err="1"/>
              <a:t>og</a:t>
            </a:r>
            <a:r>
              <a:rPr lang="en-US" b="1"/>
              <a:t> </a:t>
            </a:r>
            <a:r>
              <a:rPr lang="en-US" b="1" err="1"/>
              <a:t>fjárhagslegur</a:t>
            </a:r>
            <a:r>
              <a:rPr lang="en-US" b="1"/>
              <a:t> </a:t>
            </a:r>
            <a:r>
              <a:rPr lang="en-US" b="1" err="1"/>
              <a:t>ávinningur</a:t>
            </a:r>
            <a:r>
              <a:rPr lang="en-US" b="1"/>
              <a:t> </a:t>
            </a:r>
            <a:r>
              <a:rPr lang="en-US" b="1" err="1"/>
              <a:t>af</a:t>
            </a:r>
            <a:r>
              <a:rPr lang="en-US" b="1"/>
              <a:t> </a:t>
            </a:r>
            <a:r>
              <a:rPr lang="en-US" b="1" err="1"/>
              <a:t>því</a:t>
            </a:r>
            <a:r>
              <a:rPr lang="en-US" b="1"/>
              <a:t> </a:t>
            </a:r>
            <a:r>
              <a:rPr lang="en-US" b="1" err="1"/>
              <a:t>að</a:t>
            </a:r>
            <a:r>
              <a:rPr lang="en-US" b="1"/>
              <a:t> </a:t>
            </a:r>
            <a:r>
              <a:rPr lang="en-US" b="1" err="1"/>
              <a:t>minnka</a:t>
            </a:r>
            <a:r>
              <a:rPr lang="en-US" b="1"/>
              <a:t> </a:t>
            </a:r>
            <a:r>
              <a:rPr lang="en-US" b="1" err="1"/>
              <a:t>matarsóun</a:t>
            </a:r>
            <a:r>
              <a:rPr lang="en-US"/>
              <a:t>. </a:t>
            </a:r>
            <a:endParaRPr lang="en-US">
              <a:cs typeface="Calibri"/>
            </a:endParaRPr>
          </a:p>
          <a:p>
            <a:endParaRPr lang="en-US"/>
          </a:p>
          <a:p>
            <a:r>
              <a:rPr lang="en-US" err="1"/>
              <a:t>Hér</a:t>
            </a:r>
            <a:r>
              <a:rPr lang="en-US"/>
              <a:t> </a:t>
            </a:r>
            <a:r>
              <a:rPr lang="en-US" err="1"/>
              <a:t>má</a:t>
            </a:r>
            <a:r>
              <a:rPr lang="en-US"/>
              <a:t> </a:t>
            </a:r>
            <a:r>
              <a:rPr lang="en-US" err="1"/>
              <a:t>hlusta</a:t>
            </a:r>
            <a:r>
              <a:rPr lang="en-US"/>
              <a:t> á </a:t>
            </a:r>
            <a:r>
              <a:rPr lang="en-US" err="1"/>
              <a:t>og</a:t>
            </a:r>
            <a:r>
              <a:rPr lang="en-US"/>
              <a:t> </a:t>
            </a:r>
            <a:r>
              <a:rPr lang="en-US" err="1"/>
              <a:t>lesa</a:t>
            </a:r>
            <a:r>
              <a:rPr lang="en-US"/>
              <a:t> pistil </a:t>
            </a:r>
            <a:r>
              <a:rPr lang="en-US" err="1"/>
              <a:t>Rannveigar</a:t>
            </a:r>
            <a:r>
              <a:rPr lang="en-US"/>
              <a:t> </a:t>
            </a:r>
            <a:r>
              <a:rPr lang="en-US" err="1"/>
              <a:t>Magnúsardóttur</a:t>
            </a:r>
            <a:r>
              <a:rPr lang="en-US"/>
              <a:t> um </a:t>
            </a:r>
            <a:r>
              <a:rPr lang="en-US" err="1"/>
              <a:t>matarsóun</a:t>
            </a:r>
            <a:r>
              <a:rPr lang="en-US"/>
              <a:t> </a:t>
            </a:r>
            <a:r>
              <a:rPr lang="en-US" err="1"/>
              <a:t>og</a:t>
            </a:r>
            <a:r>
              <a:rPr lang="en-US"/>
              <a:t> </a:t>
            </a:r>
            <a:r>
              <a:rPr lang="en-US" err="1"/>
              <a:t>umhverfisáhrif</a:t>
            </a:r>
            <a:r>
              <a:rPr lang="en-US"/>
              <a:t> </a:t>
            </a:r>
            <a:r>
              <a:rPr lang="en-US" err="1"/>
              <a:t>hennar</a:t>
            </a:r>
            <a:r>
              <a:rPr lang="en-US"/>
              <a:t>: http://www.ruv.is/frett/880-glos-af-vatni-fyrir-1-glas-af-vini </a:t>
            </a:r>
            <a:endParaRPr lang="en-US">
              <a:cs typeface="Calibri"/>
              <a:hlinkClick r:id="rId3"/>
            </a:endParaRPr>
          </a:p>
          <a:p>
            <a:endParaRPr lang="en-US">
              <a:hlinkClick r:id="rId3"/>
            </a:endParaRPr>
          </a:p>
        </p:txBody>
      </p:sp>
      <p:sp>
        <p:nvSpPr>
          <p:cNvPr id="4" name="Slide Number Placeholder 3"/>
          <p:cNvSpPr>
            <a:spLocks noGrp="1"/>
          </p:cNvSpPr>
          <p:nvPr>
            <p:ph type="sldNum" sz="quarter" idx="10"/>
          </p:nvPr>
        </p:nvSpPr>
        <p:spPr/>
        <p:txBody>
          <a:bodyPr/>
          <a:lstStyle/>
          <a:p>
            <a:fld id="{95C68945-9022-4CD2-8CCF-BE0AFC2CC4B8}" type="slidenum">
              <a:rPr lang="en-US"/>
              <a:t>4</a:t>
            </a:fld>
            <a:endParaRPr lang="en-US"/>
          </a:p>
        </p:txBody>
      </p:sp>
    </p:spTree>
    <p:extLst>
      <p:ext uri="{BB962C8B-B14F-4D97-AF65-F5344CB8AC3E}">
        <p14:creationId xmlns:p14="http://schemas.microsoft.com/office/powerpoint/2010/main" val="4118651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err="1"/>
              <a:t>Sóun</a:t>
            </a:r>
            <a:r>
              <a:rPr lang="en-US" i="0"/>
              <a:t> </a:t>
            </a:r>
            <a:r>
              <a:rPr lang="en-US" i="0" err="1"/>
              <a:t>matar</a:t>
            </a:r>
            <a:r>
              <a:rPr lang="en-US" i="0"/>
              <a:t> </a:t>
            </a:r>
            <a:r>
              <a:rPr lang="en-US" i="0" err="1"/>
              <a:t>leggur</a:t>
            </a:r>
            <a:r>
              <a:rPr lang="en-US" i="0"/>
              <a:t> </a:t>
            </a:r>
            <a:r>
              <a:rPr lang="en-US" i="0" err="1"/>
              <a:t>að</a:t>
            </a:r>
            <a:r>
              <a:rPr lang="en-US" i="0"/>
              <a:t> </a:t>
            </a:r>
            <a:r>
              <a:rPr lang="en-US" i="0" err="1"/>
              <a:t>öllum</a:t>
            </a:r>
            <a:r>
              <a:rPr lang="en-US" i="0"/>
              <a:t> </a:t>
            </a:r>
            <a:r>
              <a:rPr lang="en-US" i="0" err="1"/>
              <a:t>líkindum</a:t>
            </a:r>
            <a:r>
              <a:rPr lang="en-US" i="0"/>
              <a:t> </a:t>
            </a:r>
            <a:r>
              <a:rPr lang="en-US" i="0" err="1"/>
              <a:t>mikið</a:t>
            </a:r>
            <a:r>
              <a:rPr lang="en-US" i="0"/>
              <a:t> </a:t>
            </a:r>
            <a:r>
              <a:rPr lang="en-US" i="0" err="1"/>
              <a:t>til</a:t>
            </a:r>
            <a:r>
              <a:rPr lang="en-US" i="0"/>
              <a:t> </a:t>
            </a:r>
            <a:r>
              <a:rPr lang="en-US" i="0" err="1"/>
              <a:t>losunar</a:t>
            </a:r>
            <a:r>
              <a:rPr lang="en-US" i="0"/>
              <a:t> </a:t>
            </a:r>
            <a:r>
              <a:rPr lang="en-US" i="0" err="1"/>
              <a:t>gróðurhúsalofttegunda</a:t>
            </a:r>
            <a:r>
              <a:rPr lang="en-US" i="0"/>
              <a:t>. </a:t>
            </a:r>
            <a:r>
              <a:rPr lang="en-US" i="0" err="1"/>
              <a:t>Samkvæmt</a:t>
            </a:r>
            <a:r>
              <a:rPr lang="en-US" i="0"/>
              <a:t> </a:t>
            </a:r>
            <a:r>
              <a:rPr lang="en-US" i="0" err="1"/>
              <a:t>skýrslu</a:t>
            </a:r>
            <a:r>
              <a:rPr lang="en-US" i="0"/>
              <a:t> </a:t>
            </a:r>
            <a:r>
              <a:rPr lang="en-US" i="0" err="1"/>
              <a:t>Matvæla</a:t>
            </a:r>
            <a:r>
              <a:rPr lang="en-US" i="0"/>
              <a:t>– </a:t>
            </a:r>
            <a:r>
              <a:rPr lang="en-US" i="0" err="1"/>
              <a:t>og</a:t>
            </a:r>
            <a:r>
              <a:rPr lang="en-US" i="0"/>
              <a:t> </a:t>
            </a:r>
            <a:r>
              <a:rPr lang="en-US" i="0" err="1"/>
              <a:t>landbúnaðarstofnunar</a:t>
            </a:r>
            <a:r>
              <a:rPr lang="en-US" i="0"/>
              <a:t> </a:t>
            </a:r>
            <a:r>
              <a:rPr lang="en-US" i="0" err="1"/>
              <a:t>Sameinuðu</a:t>
            </a:r>
            <a:r>
              <a:rPr lang="en-US" i="0"/>
              <a:t> </a:t>
            </a:r>
            <a:r>
              <a:rPr lang="en-US" i="0" err="1"/>
              <a:t>þjóðanna</a:t>
            </a:r>
            <a:r>
              <a:rPr lang="en-US" i="0"/>
              <a:t> er </a:t>
            </a:r>
            <a:r>
              <a:rPr lang="en-US" i="0" err="1"/>
              <a:t>áætlað</a:t>
            </a:r>
            <a:r>
              <a:rPr lang="en-US" i="0"/>
              <a:t> </a:t>
            </a:r>
            <a:r>
              <a:rPr lang="en-US" i="0" err="1"/>
              <a:t>að</a:t>
            </a:r>
            <a:r>
              <a:rPr lang="en-US" i="0"/>
              <a:t> um 3.300.000 Gg </a:t>
            </a:r>
            <a:r>
              <a:rPr lang="en-US" i="0" err="1"/>
              <a:t>af</a:t>
            </a:r>
            <a:r>
              <a:rPr lang="en-US" i="0"/>
              <a:t> </a:t>
            </a:r>
            <a:r>
              <a:rPr lang="en-US" i="0" err="1"/>
              <a:t>losun</a:t>
            </a:r>
            <a:r>
              <a:rPr lang="en-US" i="0"/>
              <a:t> </a:t>
            </a:r>
            <a:r>
              <a:rPr lang="en-US" i="0" err="1"/>
              <a:t>koldíoxíðígilda</a:t>
            </a:r>
            <a:r>
              <a:rPr lang="en-US" i="0"/>
              <a:t> í </a:t>
            </a:r>
            <a:r>
              <a:rPr lang="en-US" i="0" err="1"/>
              <a:t>heiminum</a:t>
            </a:r>
            <a:r>
              <a:rPr lang="en-US" i="0"/>
              <a:t> á </a:t>
            </a:r>
            <a:r>
              <a:rPr lang="en-US" i="0" err="1"/>
              <a:t>ári</a:t>
            </a:r>
            <a:r>
              <a:rPr lang="en-US" i="0"/>
              <a:t> </a:t>
            </a:r>
            <a:r>
              <a:rPr lang="en-US" i="0" err="1"/>
              <a:t>megi</a:t>
            </a:r>
            <a:r>
              <a:rPr lang="en-US" i="0"/>
              <a:t> </a:t>
            </a:r>
            <a:r>
              <a:rPr lang="en-US" i="0" err="1"/>
              <a:t>rekja</a:t>
            </a:r>
            <a:r>
              <a:rPr lang="en-US" i="0"/>
              <a:t> </a:t>
            </a:r>
            <a:r>
              <a:rPr lang="en-US" i="0" err="1"/>
              <a:t>til</a:t>
            </a:r>
            <a:r>
              <a:rPr lang="en-US" i="0"/>
              <a:t> </a:t>
            </a:r>
            <a:r>
              <a:rPr lang="en-US" i="0" err="1"/>
              <a:t>matarsóunar</a:t>
            </a:r>
            <a:r>
              <a:rPr lang="en-US" i="0"/>
              <a:t>. </a:t>
            </a:r>
            <a:r>
              <a:rPr lang="en-US" i="0" err="1"/>
              <a:t>Af</a:t>
            </a:r>
            <a:r>
              <a:rPr lang="en-US" i="0"/>
              <a:t> </a:t>
            </a:r>
            <a:r>
              <a:rPr lang="en-US" i="0" err="1"/>
              <a:t>þessu</a:t>
            </a:r>
            <a:r>
              <a:rPr lang="en-US" i="0"/>
              <a:t> </a:t>
            </a:r>
            <a:r>
              <a:rPr lang="en-US" i="0" err="1"/>
              <a:t>magni</a:t>
            </a:r>
            <a:r>
              <a:rPr lang="en-US" i="0"/>
              <a:t> er </a:t>
            </a:r>
            <a:r>
              <a:rPr lang="en-US" i="0" err="1"/>
              <a:t>hlutur</a:t>
            </a:r>
            <a:r>
              <a:rPr lang="en-US" i="0"/>
              <a:t> </a:t>
            </a:r>
            <a:r>
              <a:rPr lang="en-US" i="0" err="1"/>
              <a:t>Evrópu</a:t>
            </a:r>
            <a:r>
              <a:rPr lang="en-US" i="0"/>
              <a:t> </a:t>
            </a:r>
            <a:r>
              <a:rPr lang="en-US" i="0" err="1"/>
              <a:t>u.þ.b</a:t>
            </a:r>
            <a:r>
              <a:rPr lang="en-US" i="0"/>
              <a:t>. 15% </a:t>
            </a:r>
            <a:r>
              <a:rPr lang="en-US" i="0" err="1"/>
              <a:t>og</a:t>
            </a:r>
            <a:r>
              <a:rPr lang="en-US" i="0"/>
              <a:t> er </a:t>
            </a:r>
            <a:r>
              <a:rPr lang="en-US" i="0" err="1"/>
              <a:t>losun</a:t>
            </a:r>
            <a:r>
              <a:rPr lang="en-US" i="0"/>
              <a:t> </a:t>
            </a:r>
            <a:r>
              <a:rPr lang="en-US" i="0" err="1"/>
              <a:t>metin</a:t>
            </a:r>
            <a:r>
              <a:rPr lang="en-US" i="0"/>
              <a:t> </a:t>
            </a:r>
            <a:r>
              <a:rPr lang="en-US" i="0" err="1"/>
              <a:t>þar</a:t>
            </a:r>
            <a:r>
              <a:rPr lang="en-US" i="0"/>
              <a:t> </a:t>
            </a:r>
            <a:r>
              <a:rPr lang="en-US" i="0" err="1"/>
              <a:t>hæst</a:t>
            </a:r>
            <a:r>
              <a:rPr lang="en-US" i="0"/>
              <a:t> á </a:t>
            </a:r>
            <a:r>
              <a:rPr lang="en-US" i="0" err="1"/>
              <a:t>hvern</a:t>
            </a:r>
            <a:r>
              <a:rPr lang="en-US" i="0"/>
              <a:t> </a:t>
            </a:r>
            <a:r>
              <a:rPr lang="en-US" i="0" err="1"/>
              <a:t>íbúa</a:t>
            </a:r>
            <a:r>
              <a:rPr lang="en-US" i="0"/>
              <a:t>, </a:t>
            </a:r>
            <a:r>
              <a:rPr lang="en-US" i="0" err="1"/>
              <a:t>ásamt</a:t>
            </a:r>
            <a:r>
              <a:rPr lang="en-US" i="0"/>
              <a:t> í </a:t>
            </a:r>
            <a:r>
              <a:rPr lang="en-US" i="0" err="1"/>
              <a:t>Norður</a:t>
            </a:r>
            <a:r>
              <a:rPr lang="en-US" i="0"/>
              <a:t>–</a:t>
            </a:r>
            <a:r>
              <a:rPr lang="en-US" i="0" err="1"/>
              <a:t>Ameríku</a:t>
            </a:r>
            <a:r>
              <a:rPr lang="en-US" i="0"/>
              <a:t>, </a:t>
            </a:r>
            <a:r>
              <a:rPr lang="en-US" i="0" err="1"/>
              <a:t>Eyjaálfu</a:t>
            </a:r>
            <a:r>
              <a:rPr lang="en-US" i="0"/>
              <a:t> </a:t>
            </a:r>
            <a:r>
              <a:rPr lang="en-US" i="0" err="1"/>
              <a:t>og</a:t>
            </a:r>
            <a:r>
              <a:rPr lang="en-US" i="0"/>
              <a:t> í </a:t>
            </a:r>
            <a:r>
              <a:rPr lang="en-US" i="0" err="1"/>
              <a:t>iðnvæddum</a:t>
            </a:r>
            <a:r>
              <a:rPr lang="en-US" i="0"/>
              <a:t> </a:t>
            </a:r>
            <a:r>
              <a:rPr lang="en-US" i="0" err="1"/>
              <a:t>hluta</a:t>
            </a:r>
            <a:r>
              <a:rPr lang="en-US" i="0"/>
              <a:t> </a:t>
            </a:r>
            <a:r>
              <a:rPr lang="en-US" i="0" err="1"/>
              <a:t>Asíu</a:t>
            </a:r>
            <a:r>
              <a:rPr lang="en-US" i="0"/>
              <a:t>. </a:t>
            </a:r>
            <a:r>
              <a:rPr lang="en-US" i="0" err="1"/>
              <a:t>Þetta</a:t>
            </a:r>
            <a:r>
              <a:rPr lang="en-US" i="0"/>
              <a:t> mat </a:t>
            </a:r>
            <a:r>
              <a:rPr lang="en-US" i="0" err="1"/>
              <a:t>tekur</a:t>
            </a:r>
            <a:r>
              <a:rPr lang="en-US" i="0"/>
              <a:t> </a:t>
            </a:r>
            <a:r>
              <a:rPr lang="en-US" i="0" err="1"/>
              <a:t>til</a:t>
            </a:r>
            <a:r>
              <a:rPr lang="en-US" i="0"/>
              <a:t> </a:t>
            </a:r>
            <a:r>
              <a:rPr lang="en-US" i="0" err="1"/>
              <a:t>losunar</a:t>
            </a:r>
            <a:r>
              <a:rPr lang="en-US" i="0"/>
              <a:t> </a:t>
            </a:r>
            <a:r>
              <a:rPr lang="en-US" i="0" err="1"/>
              <a:t>vegna</a:t>
            </a:r>
            <a:r>
              <a:rPr lang="en-US" i="0"/>
              <a:t> </a:t>
            </a:r>
            <a:r>
              <a:rPr lang="en-US" i="0" err="1"/>
              <a:t>sóunar</a:t>
            </a:r>
            <a:r>
              <a:rPr lang="en-US" i="0"/>
              <a:t> </a:t>
            </a:r>
            <a:r>
              <a:rPr lang="en-US" i="0" err="1"/>
              <a:t>við</a:t>
            </a:r>
            <a:r>
              <a:rPr lang="en-US" i="0"/>
              <a:t> </a:t>
            </a:r>
            <a:r>
              <a:rPr lang="en-US" i="0" err="1"/>
              <a:t>frumframleiðslu</a:t>
            </a:r>
            <a:r>
              <a:rPr lang="en-US" i="0"/>
              <a:t>, </a:t>
            </a:r>
            <a:r>
              <a:rPr lang="en-US" i="0" err="1"/>
              <a:t>við</a:t>
            </a:r>
            <a:r>
              <a:rPr lang="en-US" i="0"/>
              <a:t> </a:t>
            </a:r>
            <a:r>
              <a:rPr lang="en-US" i="0" err="1"/>
              <a:t>vinnslu</a:t>
            </a:r>
            <a:r>
              <a:rPr lang="en-US" i="0"/>
              <a:t> </a:t>
            </a:r>
            <a:r>
              <a:rPr lang="en-US" i="0" err="1"/>
              <a:t>og</a:t>
            </a:r>
            <a:r>
              <a:rPr lang="en-US" i="0"/>
              <a:t> </a:t>
            </a:r>
            <a:r>
              <a:rPr lang="en-US" i="0" err="1"/>
              <a:t>dreifingu</a:t>
            </a:r>
            <a:r>
              <a:rPr lang="en-US" i="0"/>
              <a:t> </a:t>
            </a:r>
            <a:r>
              <a:rPr lang="en-US" i="0" err="1"/>
              <a:t>matvæla</a:t>
            </a:r>
            <a:r>
              <a:rPr lang="en-US" i="0"/>
              <a:t> </a:t>
            </a:r>
            <a:r>
              <a:rPr lang="en-US" i="0" err="1"/>
              <a:t>og</a:t>
            </a:r>
            <a:r>
              <a:rPr lang="en-US" i="0"/>
              <a:t> </a:t>
            </a:r>
            <a:r>
              <a:rPr lang="en-US" i="0" err="1"/>
              <a:t>vegna</a:t>
            </a:r>
            <a:r>
              <a:rPr lang="en-US" i="0"/>
              <a:t> </a:t>
            </a:r>
            <a:r>
              <a:rPr lang="en-US" i="0" err="1"/>
              <a:t>sóunar</a:t>
            </a:r>
            <a:r>
              <a:rPr lang="en-US" i="0"/>
              <a:t> </a:t>
            </a:r>
            <a:r>
              <a:rPr lang="en-US" i="0" err="1"/>
              <a:t>hjá</a:t>
            </a:r>
            <a:r>
              <a:rPr lang="en-US" i="0"/>
              <a:t> </a:t>
            </a:r>
            <a:r>
              <a:rPr lang="en-US" i="0" err="1"/>
              <a:t>neytendum</a:t>
            </a:r>
            <a:r>
              <a:rPr lang="en-US" i="0"/>
              <a:t>.</a:t>
            </a:r>
            <a:r>
              <a:rPr lang="en-US" i="0">
                <a:cs typeface="Calibri"/>
              </a:rPr>
              <a:t> </a:t>
            </a:r>
          </a:p>
          <a:p>
            <a:endParaRPr lang="en-US">
              <a:solidFill>
                <a:srgbClr val="000000"/>
              </a:solidFill>
            </a:endParaRPr>
          </a:p>
          <a:p>
            <a:endParaRPr lang="en-US">
              <a:solidFill>
                <a:srgbClr val="000000"/>
              </a:solidFill>
            </a:endParaRPr>
          </a:p>
          <a:p>
            <a:r>
              <a:rPr lang="en-US" err="1"/>
              <a:t>Losun</a:t>
            </a:r>
            <a:r>
              <a:rPr lang="en-US"/>
              <a:t> </a:t>
            </a:r>
            <a:r>
              <a:rPr lang="en-US" err="1"/>
              <a:t>gróðurhúsalofttegunda</a:t>
            </a:r>
            <a:r>
              <a:rPr lang="en-US"/>
              <a:t> </a:t>
            </a:r>
            <a:r>
              <a:rPr lang="en-US" err="1"/>
              <a:t>af</a:t>
            </a:r>
            <a:r>
              <a:rPr lang="en-US"/>
              <a:t> </a:t>
            </a:r>
            <a:r>
              <a:rPr lang="en-US" err="1"/>
              <a:t>mannavöldum</a:t>
            </a:r>
            <a:r>
              <a:rPr lang="en-US"/>
              <a:t> </a:t>
            </a:r>
            <a:r>
              <a:rPr lang="en-US" err="1"/>
              <a:t>veldur</a:t>
            </a:r>
            <a:r>
              <a:rPr lang="en-US"/>
              <a:t> </a:t>
            </a:r>
            <a:r>
              <a:rPr lang="en-US" err="1"/>
              <a:t>loftslagsbreytingum</a:t>
            </a:r>
            <a:r>
              <a:rPr lang="en-US"/>
              <a:t> </a:t>
            </a:r>
            <a:r>
              <a:rPr lang="en-US" err="1"/>
              <a:t>og</a:t>
            </a:r>
            <a:r>
              <a:rPr lang="en-US"/>
              <a:t> </a:t>
            </a:r>
            <a:r>
              <a:rPr lang="en-US" err="1"/>
              <a:t>afleiðingar</a:t>
            </a:r>
            <a:r>
              <a:rPr lang="en-US"/>
              <a:t> </a:t>
            </a:r>
            <a:r>
              <a:rPr lang="en-US" err="1"/>
              <a:t>þessara</a:t>
            </a:r>
            <a:r>
              <a:rPr lang="en-US"/>
              <a:t> </a:t>
            </a:r>
            <a:r>
              <a:rPr lang="en-US" err="1"/>
              <a:t>breytinga</a:t>
            </a:r>
            <a:r>
              <a:rPr lang="en-US"/>
              <a:t> á </a:t>
            </a:r>
            <a:r>
              <a:rPr lang="en-US" err="1"/>
              <a:t>jörðinni</a:t>
            </a:r>
            <a:r>
              <a:rPr lang="en-US"/>
              <a:t> </a:t>
            </a:r>
            <a:r>
              <a:rPr lang="en-US" err="1"/>
              <a:t>eru</a:t>
            </a:r>
            <a:r>
              <a:rPr lang="en-US"/>
              <a:t> </a:t>
            </a:r>
            <a:r>
              <a:rPr lang="en-US" err="1"/>
              <a:t>meðal</a:t>
            </a:r>
            <a:r>
              <a:rPr lang="en-US"/>
              <a:t> </a:t>
            </a:r>
            <a:r>
              <a:rPr lang="en-US" err="1"/>
              <a:t>annars</a:t>
            </a:r>
            <a:r>
              <a:rPr lang="en-US"/>
              <a:t> </a:t>
            </a:r>
            <a:r>
              <a:rPr lang="en-US" err="1"/>
              <a:t>þær</a:t>
            </a:r>
            <a:r>
              <a:rPr lang="en-US"/>
              <a:t> </a:t>
            </a:r>
            <a:r>
              <a:rPr lang="en-US" err="1"/>
              <a:t>að</a:t>
            </a:r>
            <a:r>
              <a:rPr lang="en-US"/>
              <a:t> </a:t>
            </a:r>
            <a:r>
              <a:rPr lang="en-US" err="1"/>
              <a:t>jöklar</a:t>
            </a:r>
            <a:r>
              <a:rPr lang="en-US"/>
              <a:t> </a:t>
            </a:r>
            <a:r>
              <a:rPr lang="en-US" err="1"/>
              <a:t>bráðna</a:t>
            </a:r>
            <a:r>
              <a:rPr lang="en-US"/>
              <a:t>, </a:t>
            </a:r>
            <a:r>
              <a:rPr lang="en-US" err="1"/>
              <a:t>yfirborð</a:t>
            </a:r>
            <a:r>
              <a:rPr lang="en-US"/>
              <a:t> </a:t>
            </a:r>
            <a:r>
              <a:rPr lang="en-US" err="1"/>
              <a:t>sjávar</a:t>
            </a:r>
            <a:r>
              <a:rPr lang="en-US"/>
              <a:t> </a:t>
            </a:r>
            <a:r>
              <a:rPr lang="en-US" err="1"/>
              <a:t>hækkar</a:t>
            </a:r>
            <a:r>
              <a:rPr lang="en-US"/>
              <a:t>, </a:t>
            </a:r>
            <a:r>
              <a:rPr lang="en-US" err="1"/>
              <a:t>vistkerfi</a:t>
            </a:r>
            <a:r>
              <a:rPr lang="en-US"/>
              <a:t> </a:t>
            </a:r>
            <a:r>
              <a:rPr lang="en-US" err="1"/>
              <a:t>raskast</a:t>
            </a:r>
            <a:r>
              <a:rPr lang="en-US"/>
              <a:t> </a:t>
            </a:r>
            <a:r>
              <a:rPr lang="en-US" err="1"/>
              <a:t>og</a:t>
            </a:r>
            <a:r>
              <a:rPr lang="en-US"/>
              <a:t> </a:t>
            </a:r>
            <a:r>
              <a:rPr lang="en-US" err="1"/>
              <a:t>öfgar</a:t>
            </a:r>
            <a:r>
              <a:rPr lang="en-US"/>
              <a:t> í </a:t>
            </a:r>
            <a:r>
              <a:rPr lang="en-US" err="1"/>
              <a:t>veðurfari</a:t>
            </a:r>
            <a:r>
              <a:rPr lang="en-US"/>
              <a:t> </a:t>
            </a:r>
            <a:r>
              <a:rPr lang="en-US" err="1"/>
              <a:t>aukast</a:t>
            </a:r>
            <a:r>
              <a:rPr lang="en-US"/>
              <a:t>.</a:t>
            </a:r>
            <a:r>
              <a:rPr lang="en-US">
                <a:cs typeface="Calibri"/>
              </a:rPr>
              <a:t> </a:t>
            </a:r>
          </a:p>
        </p:txBody>
      </p:sp>
      <p:sp>
        <p:nvSpPr>
          <p:cNvPr id="4" name="Slide Number Placeholder 3"/>
          <p:cNvSpPr>
            <a:spLocks noGrp="1"/>
          </p:cNvSpPr>
          <p:nvPr>
            <p:ph type="sldNum" sz="quarter" idx="10"/>
          </p:nvPr>
        </p:nvSpPr>
        <p:spPr/>
        <p:txBody>
          <a:bodyPr/>
          <a:lstStyle/>
          <a:p>
            <a:fld id="{95C68945-9022-4CD2-8CCF-BE0AFC2CC4B8}" type="slidenum">
              <a:rPr lang="en-US"/>
              <a:t>5</a:t>
            </a:fld>
            <a:endParaRPr lang="en-US"/>
          </a:p>
        </p:txBody>
      </p:sp>
    </p:spTree>
    <p:extLst>
      <p:ext uri="{BB962C8B-B14F-4D97-AF65-F5344CB8AC3E}">
        <p14:creationId xmlns:p14="http://schemas.microsoft.com/office/powerpoint/2010/main" val="4158339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Matarsóun</a:t>
            </a:r>
            <a:r>
              <a:rPr lang="en-US"/>
              <a:t> á </a:t>
            </a:r>
            <a:r>
              <a:rPr lang="en-US" err="1"/>
              <a:t>sér</a:t>
            </a:r>
            <a:r>
              <a:rPr lang="en-US"/>
              <a:t> </a:t>
            </a:r>
            <a:r>
              <a:rPr lang="en-US" err="1"/>
              <a:t>stað</a:t>
            </a:r>
            <a:r>
              <a:rPr lang="en-US"/>
              <a:t> í </a:t>
            </a:r>
            <a:r>
              <a:rPr lang="en-US" err="1"/>
              <a:t>öllum</a:t>
            </a:r>
            <a:r>
              <a:rPr lang="en-US"/>
              <a:t> </a:t>
            </a:r>
            <a:r>
              <a:rPr lang="en-US" err="1"/>
              <a:t>stigum</a:t>
            </a:r>
            <a:r>
              <a:rPr lang="en-US"/>
              <a:t> </a:t>
            </a:r>
            <a:r>
              <a:rPr lang="en-US" err="1"/>
              <a:t>virðiskeðju</a:t>
            </a:r>
            <a:r>
              <a:rPr lang="en-US"/>
              <a:t> </a:t>
            </a:r>
            <a:r>
              <a:rPr lang="en-US" err="1"/>
              <a:t>framleiddra</a:t>
            </a:r>
            <a:r>
              <a:rPr lang="en-US"/>
              <a:t> </a:t>
            </a:r>
            <a:r>
              <a:rPr lang="en-US" err="1"/>
              <a:t>matvæla</a:t>
            </a:r>
            <a:r>
              <a:rPr lang="en-US"/>
              <a:t>; </a:t>
            </a:r>
            <a:r>
              <a:rPr lang="en-US" err="1"/>
              <a:t>við</a:t>
            </a:r>
            <a:r>
              <a:rPr lang="en-US"/>
              <a:t> </a:t>
            </a:r>
            <a:r>
              <a:rPr lang="en-US" err="1"/>
              <a:t>framleiðslu</a:t>
            </a:r>
            <a:r>
              <a:rPr lang="en-US"/>
              <a:t>, </a:t>
            </a:r>
            <a:r>
              <a:rPr lang="en-US" err="1"/>
              <a:t>vinnslu</a:t>
            </a:r>
            <a:r>
              <a:rPr lang="en-US"/>
              <a:t>, </a:t>
            </a:r>
            <a:r>
              <a:rPr lang="en-US" err="1"/>
              <a:t>flutning</a:t>
            </a:r>
            <a:r>
              <a:rPr lang="en-US"/>
              <a:t>, </a:t>
            </a:r>
            <a:r>
              <a:rPr lang="en-US" err="1"/>
              <a:t>sölu</a:t>
            </a:r>
            <a:r>
              <a:rPr lang="en-US"/>
              <a:t>, og </a:t>
            </a:r>
            <a:r>
              <a:rPr lang="en-US" err="1"/>
              <a:t>neyslu</a:t>
            </a:r>
            <a:r>
              <a:rPr lang="en-US"/>
              <a:t>. </a:t>
            </a:r>
            <a:r>
              <a:rPr lang="en-US" err="1"/>
              <a:t>Matarsóun</a:t>
            </a:r>
            <a:r>
              <a:rPr lang="en-US"/>
              <a:t> </a:t>
            </a:r>
            <a:r>
              <a:rPr lang="en-US" err="1"/>
              <a:t>hefur</a:t>
            </a:r>
            <a:r>
              <a:rPr lang="en-US"/>
              <a:t> í för </a:t>
            </a:r>
            <a:r>
              <a:rPr lang="en-US" err="1"/>
              <a:t>með</a:t>
            </a:r>
            <a:r>
              <a:rPr lang="en-US"/>
              <a:t> </a:t>
            </a:r>
            <a:r>
              <a:rPr lang="en-US" err="1"/>
              <a:t>sér</a:t>
            </a:r>
            <a:r>
              <a:rPr lang="en-US"/>
              <a:t> </a:t>
            </a:r>
            <a:r>
              <a:rPr lang="en-US" err="1"/>
              <a:t>ýmis</a:t>
            </a:r>
            <a:r>
              <a:rPr lang="en-US"/>
              <a:t> </a:t>
            </a:r>
            <a:r>
              <a:rPr lang="en-US" err="1"/>
              <a:t>neikvæð</a:t>
            </a:r>
            <a:r>
              <a:rPr lang="en-US"/>
              <a:t> </a:t>
            </a:r>
            <a:r>
              <a:rPr lang="en-US" err="1"/>
              <a:t>umhverfisáhrif</a:t>
            </a:r>
            <a:r>
              <a:rPr lang="en-US"/>
              <a:t>, </a:t>
            </a:r>
            <a:r>
              <a:rPr lang="en-US" err="1"/>
              <a:t>mikla</a:t>
            </a:r>
            <a:r>
              <a:rPr lang="en-US"/>
              <a:t> </a:t>
            </a:r>
            <a:r>
              <a:rPr lang="en-US" err="1"/>
              <a:t>sóun</a:t>
            </a:r>
            <a:r>
              <a:rPr lang="en-US"/>
              <a:t> á </a:t>
            </a:r>
            <a:r>
              <a:rPr lang="en-US" err="1"/>
              <a:t>fjármunum</a:t>
            </a:r>
            <a:r>
              <a:rPr lang="en-US"/>
              <a:t> og </a:t>
            </a:r>
            <a:r>
              <a:rPr lang="en-US" err="1"/>
              <a:t>samfélagsleg</a:t>
            </a:r>
            <a:r>
              <a:rPr lang="en-US"/>
              <a:t> </a:t>
            </a:r>
            <a:r>
              <a:rPr lang="en-US" err="1"/>
              <a:t>áhrif</a:t>
            </a:r>
            <a:r>
              <a:rPr lang="en-US"/>
              <a:t> </a:t>
            </a:r>
            <a:r>
              <a:rPr lang="en-US" err="1"/>
              <a:t>þar</a:t>
            </a:r>
            <a:r>
              <a:rPr lang="en-US"/>
              <a:t> </a:t>
            </a:r>
            <a:r>
              <a:rPr lang="en-US" err="1"/>
              <a:t>sem</a:t>
            </a:r>
            <a:r>
              <a:rPr lang="en-US"/>
              <a:t> </a:t>
            </a:r>
            <a:r>
              <a:rPr lang="en-US" err="1"/>
              <a:t>þeim</a:t>
            </a:r>
            <a:r>
              <a:rPr lang="en-US"/>
              <a:t> mat </a:t>
            </a:r>
            <a:r>
              <a:rPr lang="en-US" err="1"/>
              <a:t>sem</a:t>
            </a:r>
            <a:r>
              <a:rPr lang="en-US"/>
              <a:t> er </a:t>
            </a:r>
            <a:r>
              <a:rPr lang="en-US" err="1"/>
              <a:t>sóað</a:t>
            </a:r>
            <a:r>
              <a:rPr lang="en-US"/>
              <a:t> </a:t>
            </a:r>
            <a:r>
              <a:rPr lang="en-US" err="1"/>
              <a:t>væri</a:t>
            </a:r>
            <a:r>
              <a:rPr lang="en-US"/>
              <a:t> </a:t>
            </a:r>
            <a:r>
              <a:rPr lang="en-US" err="1"/>
              <a:t>mögulega</a:t>
            </a:r>
            <a:r>
              <a:rPr lang="en-US"/>
              <a:t> </a:t>
            </a:r>
            <a:r>
              <a:rPr lang="en-US" err="1"/>
              <a:t>hægt</a:t>
            </a:r>
            <a:r>
              <a:rPr lang="en-US"/>
              <a:t> </a:t>
            </a:r>
            <a:r>
              <a:rPr lang="en-US" err="1"/>
              <a:t>að</a:t>
            </a:r>
            <a:r>
              <a:rPr lang="en-US"/>
              <a:t> </a:t>
            </a:r>
            <a:r>
              <a:rPr lang="en-US" err="1"/>
              <a:t>nýta</a:t>
            </a:r>
            <a:r>
              <a:rPr lang="en-US"/>
              <a:t> </a:t>
            </a:r>
            <a:r>
              <a:rPr lang="en-US" err="1"/>
              <a:t>annars</a:t>
            </a:r>
            <a:r>
              <a:rPr lang="en-US"/>
              <a:t> </a:t>
            </a:r>
            <a:r>
              <a:rPr lang="en-US" err="1"/>
              <a:t>staðar</a:t>
            </a:r>
            <a:r>
              <a:rPr lang="en-US"/>
              <a:t> í </a:t>
            </a:r>
            <a:r>
              <a:rPr lang="en-US" err="1"/>
              <a:t>heiminum</a:t>
            </a:r>
            <a:r>
              <a:rPr lang="en-US"/>
              <a:t>. </a:t>
            </a:r>
            <a:r>
              <a:rPr lang="en-US" err="1"/>
              <a:t>Hér</a:t>
            </a:r>
            <a:r>
              <a:rPr lang="en-US"/>
              <a:t> </a:t>
            </a:r>
            <a:r>
              <a:rPr lang="en-US" err="1"/>
              <a:t>má</a:t>
            </a:r>
            <a:r>
              <a:rPr lang="en-US"/>
              <a:t> </a:t>
            </a:r>
            <a:r>
              <a:rPr lang="en-US" err="1"/>
              <a:t>sjá</a:t>
            </a:r>
            <a:r>
              <a:rPr lang="en-US"/>
              <a:t> </a:t>
            </a:r>
            <a:r>
              <a:rPr lang="en-US" err="1"/>
              <a:t>einfaldaða</a:t>
            </a:r>
            <a:r>
              <a:rPr lang="en-US"/>
              <a:t> </a:t>
            </a:r>
            <a:r>
              <a:rPr lang="en-US" err="1"/>
              <a:t>mynd</a:t>
            </a:r>
            <a:r>
              <a:rPr lang="en-US"/>
              <a:t> </a:t>
            </a:r>
            <a:r>
              <a:rPr lang="en-US" err="1"/>
              <a:t>af</a:t>
            </a:r>
            <a:r>
              <a:rPr lang="en-US"/>
              <a:t> </a:t>
            </a:r>
            <a:r>
              <a:rPr lang="en-US" err="1"/>
              <a:t>virðiskeðju</a:t>
            </a:r>
            <a:r>
              <a:rPr lang="en-US"/>
              <a:t> </a:t>
            </a:r>
            <a:r>
              <a:rPr lang="en-US" err="1"/>
              <a:t>framleiddra</a:t>
            </a:r>
            <a:r>
              <a:rPr lang="en-US"/>
              <a:t> </a:t>
            </a:r>
            <a:r>
              <a:rPr lang="en-US" err="1"/>
              <a:t>matvæla</a:t>
            </a:r>
            <a:r>
              <a:rPr lang="en-US"/>
              <a:t>. </a:t>
            </a:r>
            <a:r>
              <a:rPr lang="en-US" err="1"/>
              <a:t>Ítarlegri</a:t>
            </a:r>
            <a:r>
              <a:rPr lang="en-US"/>
              <a:t> </a:t>
            </a:r>
            <a:r>
              <a:rPr lang="en-US" err="1"/>
              <a:t>útgáfu</a:t>
            </a:r>
            <a:r>
              <a:rPr lang="en-US"/>
              <a:t> </a:t>
            </a:r>
            <a:r>
              <a:rPr lang="en-US" err="1"/>
              <a:t>af</a:t>
            </a:r>
            <a:r>
              <a:rPr lang="en-US"/>
              <a:t> </a:t>
            </a:r>
            <a:r>
              <a:rPr lang="en-US" err="1"/>
              <a:t>þessari</a:t>
            </a:r>
            <a:r>
              <a:rPr lang="en-US"/>
              <a:t> </a:t>
            </a:r>
            <a:r>
              <a:rPr lang="en-US" err="1"/>
              <a:t>virðiskeðju</a:t>
            </a:r>
            <a:r>
              <a:rPr lang="en-US"/>
              <a:t> </a:t>
            </a:r>
            <a:r>
              <a:rPr lang="en-US" err="1"/>
              <a:t>má</a:t>
            </a:r>
            <a:r>
              <a:rPr lang="en-US"/>
              <a:t> </a:t>
            </a:r>
            <a:r>
              <a:rPr lang="en-US" err="1"/>
              <a:t>nálgast</a:t>
            </a:r>
            <a:r>
              <a:rPr lang="en-US"/>
              <a:t> hér: https://samangegnsoun.is/matarsoun-i-atvinnulifinu/ </a:t>
            </a:r>
          </a:p>
          <a:p>
            <a:endParaRPr lang="en-US"/>
          </a:p>
        </p:txBody>
      </p:sp>
      <p:sp>
        <p:nvSpPr>
          <p:cNvPr id="4" name="Slide Number Placeholder 3"/>
          <p:cNvSpPr>
            <a:spLocks noGrp="1"/>
          </p:cNvSpPr>
          <p:nvPr>
            <p:ph type="sldNum" sz="quarter" idx="10"/>
          </p:nvPr>
        </p:nvSpPr>
        <p:spPr/>
        <p:txBody>
          <a:bodyPr/>
          <a:lstStyle/>
          <a:p>
            <a:fld id="{95C68945-9022-4CD2-8CCF-BE0AFC2CC4B8}" type="slidenum">
              <a:rPr lang="en-US"/>
              <a:t>6</a:t>
            </a:fld>
            <a:endParaRPr lang="en-US"/>
          </a:p>
        </p:txBody>
      </p:sp>
    </p:spTree>
    <p:extLst>
      <p:ext uri="{BB962C8B-B14F-4D97-AF65-F5344CB8AC3E}">
        <p14:creationId xmlns:p14="http://schemas.microsoft.com/office/powerpoint/2010/main" val="3749879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Þótt</a:t>
            </a:r>
            <a:r>
              <a:rPr lang="en-US"/>
              <a:t> </a:t>
            </a:r>
            <a:r>
              <a:rPr lang="en-US" err="1"/>
              <a:t>málið</a:t>
            </a:r>
            <a:r>
              <a:rPr lang="en-US"/>
              <a:t> </a:t>
            </a:r>
            <a:r>
              <a:rPr lang="en-US" err="1"/>
              <a:t>sé</a:t>
            </a:r>
            <a:r>
              <a:rPr lang="en-US"/>
              <a:t> </a:t>
            </a:r>
            <a:r>
              <a:rPr lang="en-US" err="1"/>
              <a:t>flókið</a:t>
            </a:r>
            <a:r>
              <a:rPr lang="en-US"/>
              <a:t> </a:t>
            </a:r>
            <a:r>
              <a:rPr lang="en-US" err="1"/>
              <a:t>og</a:t>
            </a:r>
            <a:r>
              <a:rPr lang="en-US"/>
              <a:t> </a:t>
            </a:r>
            <a:r>
              <a:rPr lang="en-US" err="1"/>
              <a:t>margir</a:t>
            </a:r>
            <a:r>
              <a:rPr lang="en-US"/>
              <a:t> </a:t>
            </a:r>
            <a:r>
              <a:rPr lang="en-US" err="1"/>
              <a:t>aðilar</a:t>
            </a:r>
            <a:r>
              <a:rPr lang="en-US"/>
              <a:t> </a:t>
            </a:r>
            <a:r>
              <a:rPr lang="en-US" err="1"/>
              <a:t>komi</a:t>
            </a:r>
            <a:r>
              <a:rPr lang="en-US"/>
              <a:t> </a:t>
            </a:r>
            <a:r>
              <a:rPr lang="en-US" err="1"/>
              <a:t>að</a:t>
            </a:r>
            <a:r>
              <a:rPr lang="en-US"/>
              <a:t> </a:t>
            </a:r>
            <a:r>
              <a:rPr lang="en-US" err="1"/>
              <a:t>því</a:t>
            </a:r>
            <a:r>
              <a:rPr lang="en-US"/>
              <a:t> geta </a:t>
            </a:r>
            <a:r>
              <a:rPr lang="en-US" err="1"/>
              <a:t>nokkrar</a:t>
            </a:r>
            <a:r>
              <a:rPr lang="en-US"/>
              <a:t> </a:t>
            </a:r>
            <a:r>
              <a:rPr lang="en-US" err="1"/>
              <a:t>einfaldar</a:t>
            </a:r>
            <a:r>
              <a:rPr lang="en-US"/>
              <a:t> </a:t>
            </a:r>
            <a:r>
              <a:rPr lang="en-US" err="1"/>
              <a:t>breytingar</a:t>
            </a:r>
            <a:r>
              <a:rPr lang="en-US"/>
              <a:t> á </a:t>
            </a:r>
            <a:r>
              <a:rPr lang="en-US" err="1"/>
              <a:t>venjum</a:t>
            </a:r>
            <a:r>
              <a:rPr lang="en-US"/>
              <a:t> </a:t>
            </a:r>
            <a:r>
              <a:rPr lang="en-US" err="1"/>
              <a:t>okkar</a:t>
            </a:r>
            <a:r>
              <a:rPr lang="en-US"/>
              <a:t> </a:t>
            </a:r>
            <a:r>
              <a:rPr lang="en-US" err="1"/>
              <a:t>og</a:t>
            </a:r>
            <a:r>
              <a:rPr lang="en-US"/>
              <a:t> </a:t>
            </a:r>
            <a:r>
              <a:rPr lang="en-US" err="1"/>
              <a:t>rekstri</a:t>
            </a:r>
            <a:r>
              <a:rPr lang="en-US"/>
              <a:t> </a:t>
            </a:r>
            <a:r>
              <a:rPr lang="en-US" err="1"/>
              <a:t>fyrirtækja</a:t>
            </a:r>
            <a:r>
              <a:rPr lang="en-US"/>
              <a:t> haft </a:t>
            </a:r>
            <a:r>
              <a:rPr lang="en-US" err="1"/>
              <a:t>veruleg</a:t>
            </a:r>
            <a:r>
              <a:rPr lang="en-US"/>
              <a:t> </a:t>
            </a:r>
            <a:r>
              <a:rPr lang="en-US" err="1"/>
              <a:t>áhrif</a:t>
            </a:r>
            <a:r>
              <a:rPr lang="en-US"/>
              <a:t>. Á </a:t>
            </a:r>
            <a:r>
              <a:rPr lang="en-US" err="1"/>
              <a:t>næstu</a:t>
            </a:r>
            <a:r>
              <a:rPr lang="en-US"/>
              <a:t> </a:t>
            </a:r>
            <a:r>
              <a:rPr lang="en-US" err="1"/>
              <a:t>glærum</a:t>
            </a:r>
            <a:r>
              <a:rPr lang="en-US"/>
              <a:t> </a:t>
            </a:r>
            <a:r>
              <a:rPr lang="en-US" err="1"/>
              <a:t>má</a:t>
            </a:r>
            <a:r>
              <a:rPr lang="en-US"/>
              <a:t> </a:t>
            </a:r>
            <a:r>
              <a:rPr lang="en-US" err="1"/>
              <a:t>finna</a:t>
            </a:r>
            <a:r>
              <a:rPr lang="en-US"/>
              <a:t> </a:t>
            </a:r>
            <a:r>
              <a:rPr lang="en-US" err="1"/>
              <a:t>upplýsingar</a:t>
            </a:r>
            <a:r>
              <a:rPr lang="en-US"/>
              <a:t> </a:t>
            </a:r>
            <a:r>
              <a:rPr lang="en-US" err="1"/>
              <a:t>og</a:t>
            </a:r>
            <a:r>
              <a:rPr lang="en-US"/>
              <a:t> </a:t>
            </a:r>
            <a:r>
              <a:rPr lang="en-US" err="1"/>
              <a:t>ýmis</a:t>
            </a:r>
            <a:r>
              <a:rPr lang="en-US"/>
              <a:t> </a:t>
            </a:r>
            <a:r>
              <a:rPr lang="en-US" err="1"/>
              <a:t>ráð</a:t>
            </a:r>
            <a:r>
              <a:rPr lang="en-US"/>
              <a:t> </a:t>
            </a:r>
            <a:r>
              <a:rPr lang="en-US" err="1"/>
              <a:t>gegn</a:t>
            </a:r>
            <a:r>
              <a:rPr lang="en-US"/>
              <a:t> </a:t>
            </a:r>
            <a:r>
              <a:rPr lang="en-US" err="1"/>
              <a:t>matarsóun</a:t>
            </a:r>
            <a:r>
              <a:rPr lang="en-US"/>
              <a:t>. </a:t>
            </a:r>
          </a:p>
          <a:p>
            <a:r>
              <a:rPr lang="en-US" err="1"/>
              <a:t>Einnig</a:t>
            </a:r>
            <a:r>
              <a:rPr lang="en-US"/>
              <a:t> er </a:t>
            </a:r>
            <a:r>
              <a:rPr lang="en-US" err="1"/>
              <a:t>hafsjór</a:t>
            </a:r>
            <a:r>
              <a:rPr lang="en-US"/>
              <a:t> </a:t>
            </a:r>
            <a:r>
              <a:rPr lang="en-US" err="1"/>
              <a:t>af</a:t>
            </a:r>
            <a:r>
              <a:rPr lang="en-US"/>
              <a:t> </a:t>
            </a:r>
            <a:r>
              <a:rPr lang="en-US" err="1"/>
              <a:t>upplýsingum</a:t>
            </a:r>
            <a:r>
              <a:rPr lang="en-US"/>
              <a:t> og </a:t>
            </a:r>
            <a:r>
              <a:rPr lang="en-US" err="1"/>
              <a:t>fræðsluefni</a:t>
            </a:r>
            <a:r>
              <a:rPr lang="en-US"/>
              <a:t> á </a:t>
            </a:r>
            <a:r>
              <a:rPr lang="en-US">
                <a:hlinkClick r:id="rId3"/>
              </a:rPr>
              <a:t>https://samangegnsoun.is/matarsoun/</a:t>
            </a:r>
            <a:r>
              <a:rPr lang="en-US"/>
              <a:t> og https://samangegnsoun.is/matarsoun-i-atvinnulifinu/ </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95C68945-9022-4CD2-8CCF-BE0AFC2CC4B8}" type="slidenum">
              <a:rPr lang="en-US"/>
              <a:t>7</a:t>
            </a:fld>
            <a:endParaRPr lang="en-US"/>
          </a:p>
        </p:txBody>
      </p:sp>
    </p:spTree>
    <p:extLst>
      <p:ext uri="{BB962C8B-B14F-4D97-AF65-F5344CB8AC3E}">
        <p14:creationId xmlns:p14="http://schemas.microsoft.com/office/powerpoint/2010/main" val="1860375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Dagsetningar</a:t>
            </a:r>
            <a:r>
              <a:rPr lang="en-US"/>
              <a:t> um </a:t>
            </a:r>
            <a:r>
              <a:rPr lang="en-US" err="1"/>
              <a:t>geymsluþol</a:t>
            </a:r>
            <a:r>
              <a:rPr lang="en-US"/>
              <a:t> </a:t>
            </a:r>
            <a:r>
              <a:rPr lang="en-US" err="1"/>
              <a:t>matvæla</a:t>
            </a:r>
            <a:r>
              <a:rPr lang="en-US"/>
              <a:t> </a:t>
            </a:r>
            <a:r>
              <a:rPr lang="en-US" err="1"/>
              <a:t>segja</a:t>
            </a:r>
            <a:r>
              <a:rPr lang="en-US"/>
              <a:t> ekki </a:t>
            </a:r>
            <a:r>
              <a:rPr lang="en-US" err="1"/>
              <a:t>alltaf</a:t>
            </a:r>
            <a:r>
              <a:rPr lang="en-US"/>
              <a:t> </a:t>
            </a:r>
            <a:r>
              <a:rPr lang="en-US" err="1"/>
              <a:t>hve</a:t>
            </a:r>
            <a:r>
              <a:rPr lang="en-US"/>
              <a:t> </a:t>
            </a:r>
            <a:r>
              <a:rPr lang="en-US" err="1"/>
              <a:t>lengi</a:t>
            </a:r>
            <a:r>
              <a:rPr lang="en-US"/>
              <a:t> </a:t>
            </a:r>
            <a:r>
              <a:rPr lang="en-US" err="1"/>
              <a:t>þau</a:t>
            </a:r>
            <a:r>
              <a:rPr lang="en-US"/>
              <a:t> </a:t>
            </a:r>
            <a:r>
              <a:rPr lang="en-US" err="1"/>
              <a:t>eru</a:t>
            </a:r>
            <a:r>
              <a:rPr lang="en-US"/>
              <a:t> </a:t>
            </a:r>
            <a:r>
              <a:rPr lang="en-US" err="1"/>
              <a:t>neysluhæf</a:t>
            </a:r>
            <a:r>
              <a:rPr lang="en-US"/>
              <a:t>. </a:t>
            </a:r>
            <a:r>
              <a:rPr lang="en-US" err="1"/>
              <a:t>Hvort</a:t>
            </a:r>
            <a:r>
              <a:rPr lang="en-US"/>
              <a:t> </a:t>
            </a:r>
            <a:r>
              <a:rPr lang="en-US" err="1"/>
              <a:t>sem</a:t>
            </a:r>
            <a:r>
              <a:rPr lang="en-US"/>
              <a:t> </a:t>
            </a:r>
            <a:r>
              <a:rPr lang="en-US" err="1"/>
              <a:t>það</a:t>
            </a:r>
            <a:r>
              <a:rPr lang="en-US"/>
              <a:t> </a:t>
            </a:r>
            <a:r>
              <a:rPr lang="en-US" err="1"/>
              <a:t>stendur</a:t>
            </a:r>
            <a:r>
              <a:rPr lang="en-US"/>
              <a:t> </a:t>
            </a:r>
            <a:r>
              <a:rPr lang="en-US" i="1"/>
              <a:t>Best </a:t>
            </a:r>
            <a:r>
              <a:rPr lang="en-US" i="1" err="1"/>
              <a:t>fyrir</a:t>
            </a:r>
            <a:r>
              <a:rPr lang="en-US" i="1"/>
              <a:t>, </a:t>
            </a:r>
            <a:r>
              <a:rPr lang="en-US" i="1" err="1"/>
              <a:t>Síðasti</a:t>
            </a:r>
            <a:r>
              <a:rPr lang="en-US" i="1"/>
              <a:t> </a:t>
            </a:r>
            <a:r>
              <a:rPr lang="en-US" i="1" err="1"/>
              <a:t>notkunardagur</a:t>
            </a:r>
            <a:r>
              <a:rPr lang="en-US" i="1"/>
              <a:t>, </a:t>
            </a:r>
            <a:r>
              <a:rPr lang="en-US" i="1" err="1"/>
              <a:t>Síðasti</a:t>
            </a:r>
            <a:r>
              <a:rPr lang="en-US" i="1"/>
              <a:t> </a:t>
            </a:r>
            <a:r>
              <a:rPr lang="en-US" i="1" err="1"/>
              <a:t>neysludagur</a:t>
            </a:r>
            <a:r>
              <a:rPr lang="en-US" i="1"/>
              <a:t>, </a:t>
            </a:r>
            <a:r>
              <a:rPr lang="en-US" i="1" err="1"/>
              <a:t>Framleiðsludagur</a:t>
            </a:r>
            <a:r>
              <a:rPr lang="en-US" i="1"/>
              <a:t>, </a:t>
            </a:r>
            <a:r>
              <a:rPr lang="en-US" i="1" err="1"/>
              <a:t>Pökkunardagur</a:t>
            </a:r>
            <a:r>
              <a:rPr lang="en-US"/>
              <a:t> </a:t>
            </a:r>
            <a:r>
              <a:rPr lang="en-US" err="1"/>
              <a:t>eða</a:t>
            </a:r>
            <a:r>
              <a:rPr lang="en-US"/>
              <a:t> </a:t>
            </a:r>
            <a:r>
              <a:rPr lang="en-US" err="1"/>
              <a:t>jafnvel</a:t>
            </a:r>
            <a:r>
              <a:rPr lang="en-US"/>
              <a:t> </a:t>
            </a:r>
            <a:r>
              <a:rPr lang="en-US" err="1"/>
              <a:t>eitthvað</a:t>
            </a:r>
            <a:r>
              <a:rPr lang="en-US"/>
              <a:t> </a:t>
            </a:r>
            <a:r>
              <a:rPr lang="en-US" err="1"/>
              <a:t>annað</a:t>
            </a:r>
            <a:r>
              <a:rPr lang="en-US"/>
              <a:t>. </a:t>
            </a:r>
            <a:r>
              <a:rPr lang="en-US" err="1"/>
              <a:t>Mikilvægt</a:t>
            </a:r>
            <a:r>
              <a:rPr lang="en-US"/>
              <a:t> er </a:t>
            </a:r>
            <a:r>
              <a:rPr lang="en-US" err="1"/>
              <a:t>að</a:t>
            </a:r>
            <a:r>
              <a:rPr lang="en-US"/>
              <a:t> </a:t>
            </a:r>
            <a:r>
              <a:rPr lang="en-US" err="1"/>
              <a:t>skilja</a:t>
            </a:r>
            <a:r>
              <a:rPr lang="en-US"/>
              <a:t> </a:t>
            </a:r>
            <a:r>
              <a:rPr lang="en-US" err="1"/>
              <a:t>þessar</a:t>
            </a:r>
            <a:r>
              <a:rPr lang="en-US"/>
              <a:t> </a:t>
            </a:r>
            <a:r>
              <a:rPr lang="en-US" err="1"/>
              <a:t>dagsetningar</a:t>
            </a:r>
            <a:r>
              <a:rPr lang="en-US"/>
              <a:t> </a:t>
            </a:r>
            <a:r>
              <a:rPr lang="en-US" err="1"/>
              <a:t>til</a:t>
            </a:r>
            <a:r>
              <a:rPr lang="en-US"/>
              <a:t> </a:t>
            </a:r>
            <a:r>
              <a:rPr lang="en-US" err="1"/>
              <a:t>að</a:t>
            </a:r>
            <a:r>
              <a:rPr lang="en-US"/>
              <a:t> </a:t>
            </a:r>
            <a:r>
              <a:rPr lang="en-US" err="1"/>
              <a:t>koma</a:t>
            </a:r>
            <a:r>
              <a:rPr lang="en-US"/>
              <a:t> í veg </a:t>
            </a:r>
            <a:r>
              <a:rPr lang="en-US" err="1"/>
              <a:t>fyrir</a:t>
            </a:r>
            <a:r>
              <a:rPr lang="en-US"/>
              <a:t> </a:t>
            </a:r>
            <a:r>
              <a:rPr lang="en-US" err="1"/>
              <a:t>óþarfa</a:t>
            </a:r>
            <a:r>
              <a:rPr lang="en-US"/>
              <a:t> </a:t>
            </a:r>
            <a:r>
              <a:rPr lang="en-US" err="1"/>
              <a:t>matarsóun</a:t>
            </a:r>
            <a:r>
              <a:rPr lang="en-US"/>
              <a:t>.</a:t>
            </a:r>
          </a:p>
          <a:p>
            <a:endParaRPr lang="en-US"/>
          </a:p>
          <a:p>
            <a:r>
              <a:rPr lang="en-US" b="1"/>
              <a:t>Best </a:t>
            </a:r>
            <a:r>
              <a:rPr lang="en-US" b="1" err="1"/>
              <a:t>fyrir</a:t>
            </a:r>
            <a:r>
              <a:rPr lang="en-US"/>
              <a:t> </a:t>
            </a:r>
            <a:r>
              <a:rPr lang="en-US" err="1"/>
              <a:t>segir</a:t>
            </a:r>
            <a:r>
              <a:rPr lang="en-US"/>
              <a:t> </a:t>
            </a:r>
            <a:r>
              <a:rPr lang="en-US" err="1"/>
              <a:t>til</a:t>
            </a:r>
            <a:r>
              <a:rPr lang="en-US"/>
              <a:t> um </a:t>
            </a:r>
            <a:r>
              <a:rPr lang="en-US" err="1"/>
              <a:t>gæði</a:t>
            </a:r>
            <a:r>
              <a:rPr lang="en-US"/>
              <a:t> </a:t>
            </a:r>
            <a:r>
              <a:rPr lang="en-US" err="1"/>
              <a:t>matvæla</a:t>
            </a:r>
            <a:r>
              <a:rPr lang="en-US"/>
              <a:t> </a:t>
            </a:r>
            <a:r>
              <a:rPr lang="en-US" err="1"/>
              <a:t>eða</a:t>
            </a:r>
            <a:r>
              <a:rPr lang="en-US"/>
              <a:t> </a:t>
            </a:r>
            <a:r>
              <a:rPr lang="en-US" err="1"/>
              <a:t>lágmarksgeymsluþol</a:t>
            </a:r>
            <a:r>
              <a:rPr lang="en-US"/>
              <a:t> </a:t>
            </a:r>
            <a:r>
              <a:rPr lang="en-US" err="1"/>
              <a:t>matvæla</a:t>
            </a:r>
            <a:r>
              <a:rPr lang="en-US"/>
              <a:t>. </a:t>
            </a:r>
            <a:r>
              <a:rPr lang="en-US" err="1"/>
              <a:t>Þessar</a:t>
            </a:r>
            <a:r>
              <a:rPr lang="en-US"/>
              <a:t> </a:t>
            </a:r>
            <a:r>
              <a:rPr lang="en-US" err="1"/>
              <a:t>merkingar</a:t>
            </a:r>
            <a:r>
              <a:rPr lang="en-US"/>
              <a:t> </a:t>
            </a:r>
            <a:r>
              <a:rPr lang="en-US" err="1"/>
              <a:t>gefa</a:t>
            </a:r>
            <a:r>
              <a:rPr lang="en-US"/>
              <a:t> </a:t>
            </a:r>
            <a:r>
              <a:rPr lang="en-US" err="1"/>
              <a:t>til</a:t>
            </a:r>
            <a:r>
              <a:rPr lang="en-US"/>
              <a:t> </a:t>
            </a:r>
            <a:r>
              <a:rPr lang="en-US" err="1"/>
              <a:t>kynna</a:t>
            </a:r>
            <a:r>
              <a:rPr lang="en-US"/>
              <a:t> </a:t>
            </a:r>
            <a:r>
              <a:rPr lang="en-US" err="1"/>
              <a:t>gæði</a:t>
            </a:r>
            <a:r>
              <a:rPr lang="en-US"/>
              <a:t> </a:t>
            </a:r>
            <a:r>
              <a:rPr lang="en-US" err="1"/>
              <a:t>frekar</a:t>
            </a:r>
            <a:r>
              <a:rPr lang="en-US"/>
              <a:t> </a:t>
            </a:r>
            <a:r>
              <a:rPr lang="en-US" err="1"/>
              <a:t>en</a:t>
            </a:r>
            <a:r>
              <a:rPr lang="en-US"/>
              <a:t> </a:t>
            </a:r>
            <a:r>
              <a:rPr lang="en-US" err="1"/>
              <a:t>öryggi</a:t>
            </a:r>
            <a:r>
              <a:rPr lang="en-US"/>
              <a:t> </a:t>
            </a:r>
            <a:r>
              <a:rPr lang="en-US" err="1"/>
              <a:t>matvæla</a:t>
            </a:r>
            <a:r>
              <a:rPr lang="en-US"/>
              <a:t> </a:t>
            </a:r>
            <a:r>
              <a:rPr lang="en-US" err="1"/>
              <a:t>þar</a:t>
            </a:r>
            <a:r>
              <a:rPr lang="en-US"/>
              <a:t> </a:t>
            </a:r>
            <a:r>
              <a:rPr lang="en-US" err="1"/>
              <a:t>sem</a:t>
            </a:r>
            <a:r>
              <a:rPr lang="en-US"/>
              <a:t> </a:t>
            </a:r>
            <a:r>
              <a:rPr lang="en-US" err="1"/>
              <a:t>þær</a:t>
            </a:r>
            <a:r>
              <a:rPr lang="en-US"/>
              <a:t> </a:t>
            </a:r>
            <a:r>
              <a:rPr lang="en-US" err="1"/>
              <a:t>sýna</a:t>
            </a:r>
            <a:r>
              <a:rPr lang="en-US"/>
              <a:t> </a:t>
            </a:r>
            <a:r>
              <a:rPr lang="en-US" err="1"/>
              <a:t>hvenær</a:t>
            </a:r>
            <a:r>
              <a:rPr lang="en-US"/>
              <a:t> </a:t>
            </a:r>
            <a:r>
              <a:rPr lang="en-US" err="1"/>
              <a:t>matvælin</a:t>
            </a:r>
            <a:r>
              <a:rPr lang="en-US"/>
              <a:t> </a:t>
            </a:r>
            <a:r>
              <a:rPr lang="en-US" err="1"/>
              <a:t>standast</a:t>
            </a:r>
            <a:r>
              <a:rPr lang="en-US"/>
              <a:t> </a:t>
            </a:r>
            <a:r>
              <a:rPr lang="en-US" err="1"/>
              <a:t>gæðakröfur</a:t>
            </a:r>
            <a:r>
              <a:rPr lang="en-US"/>
              <a:t> </a:t>
            </a:r>
            <a:r>
              <a:rPr lang="en-US" err="1"/>
              <a:t>framleiðanda</a:t>
            </a:r>
            <a:r>
              <a:rPr lang="en-US"/>
              <a:t>. </a:t>
            </a:r>
            <a:r>
              <a:rPr lang="en-US" err="1"/>
              <a:t>Matvörur</a:t>
            </a:r>
            <a:r>
              <a:rPr lang="en-US"/>
              <a:t> </a:t>
            </a:r>
            <a:r>
              <a:rPr lang="en-US" err="1"/>
              <a:t>sem</a:t>
            </a:r>
            <a:r>
              <a:rPr lang="en-US"/>
              <a:t> </a:t>
            </a:r>
            <a:r>
              <a:rPr lang="en-US" err="1"/>
              <a:t>eru</a:t>
            </a:r>
            <a:r>
              <a:rPr lang="en-US"/>
              <a:t> </a:t>
            </a:r>
            <a:r>
              <a:rPr lang="en-US" err="1"/>
              <a:t>merktar</a:t>
            </a:r>
            <a:r>
              <a:rPr lang="en-US"/>
              <a:t> </a:t>
            </a:r>
            <a:r>
              <a:rPr lang="en-US" err="1"/>
              <a:t>með</a:t>
            </a:r>
            <a:r>
              <a:rPr lang="en-US"/>
              <a:t> </a:t>
            </a:r>
            <a:r>
              <a:rPr lang="en-US" err="1"/>
              <a:t>lágmarksgeymsluþoli</a:t>
            </a:r>
            <a:r>
              <a:rPr lang="en-US"/>
              <a:t> </a:t>
            </a:r>
            <a:r>
              <a:rPr lang="en-US" err="1"/>
              <a:t>eru</a:t>
            </a:r>
            <a:r>
              <a:rPr lang="en-US"/>
              <a:t> </a:t>
            </a:r>
            <a:r>
              <a:rPr lang="en-US" err="1"/>
              <a:t>yfirleitt</a:t>
            </a:r>
            <a:r>
              <a:rPr lang="en-US"/>
              <a:t> </a:t>
            </a:r>
            <a:r>
              <a:rPr lang="en-US" err="1"/>
              <a:t>hæfar</a:t>
            </a:r>
            <a:r>
              <a:rPr lang="en-US"/>
              <a:t> </a:t>
            </a:r>
            <a:r>
              <a:rPr lang="en-US" err="1"/>
              <a:t>til</a:t>
            </a:r>
            <a:r>
              <a:rPr lang="en-US"/>
              <a:t> </a:t>
            </a:r>
            <a:r>
              <a:rPr lang="en-US" err="1"/>
              <a:t>neyslu</a:t>
            </a:r>
            <a:r>
              <a:rPr lang="en-US"/>
              <a:t> </a:t>
            </a:r>
            <a:r>
              <a:rPr lang="en-US" err="1"/>
              <a:t>eftir</a:t>
            </a:r>
            <a:r>
              <a:rPr lang="en-US"/>
              <a:t> </a:t>
            </a:r>
            <a:r>
              <a:rPr lang="en-US" err="1"/>
              <a:t>uppgefna</a:t>
            </a:r>
            <a:r>
              <a:rPr lang="en-US"/>
              <a:t> </a:t>
            </a:r>
            <a:r>
              <a:rPr lang="en-US" err="1"/>
              <a:t>dagsetningu</a:t>
            </a:r>
            <a:r>
              <a:rPr lang="en-US"/>
              <a:t>, </a:t>
            </a:r>
            <a:r>
              <a:rPr lang="en-US" err="1"/>
              <a:t>svo</a:t>
            </a:r>
            <a:r>
              <a:rPr lang="en-US"/>
              <a:t> </a:t>
            </a:r>
            <a:r>
              <a:rPr lang="en-US" err="1"/>
              <a:t>framarlega</a:t>
            </a:r>
            <a:r>
              <a:rPr lang="en-US"/>
              <a:t> </a:t>
            </a:r>
            <a:r>
              <a:rPr lang="en-US" err="1"/>
              <a:t>sem</a:t>
            </a:r>
            <a:r>
              <a:rPr lang="en-US"/>
              <a:t> varan </a:t>
            </a:r>
            <a:r>
              <a:rPr lang="en-US" err="1"/>
              <a:t>lyktar</a:t>
            </a:r>
            <a:r>
              <a:rPr lang="en-US"/>
              <a:t> </a:t>
            </a:r>
            <a:r>
              <a:rPr lang="en-US" err="1"/>
              <a:t>og</a:t>
            </a:r>
            <a:r>
              <a:rPr lang="en-US"/>
              <a:t> </a:t>
            </a:r>
            <a:r>
              <a:rPr lang="en-US" err="1"/>
              <a:t>smakkast</a:t>
            </a:r>
            <a:r>
              <a:rPr lang="en-US"/>
              <a:t> </a:t>
            </a:r>
            <a:r>
              <a:rPr lang="en-US" err="1"/>
              <a:t>eðlilega</a:t>
            </a:r>
            <a:r>
              <a:rPr lang="en-US"/>
              <a:t> </a:t>
            </a:r>
            <a:r>
              <a:rPr lang="en-US" err="1"/>
              <a:t>og</a:t>
            </a:r>
            <a:r>
              <a:rPr lang="en-US"/>
              <a:t> </a:t>
            </a:r>
            <a:r>
              <a:rPr lang="en-US" err="1"/>
              <a:t>umbúðir</a:t>
            </a:r>
            <a:r>
              <a:rPr lang="en-US"/>
              <a:t> </a:t>
            </a:r>
            <a:r>
              <a:rPr lang="en-US" err="1"/>
              <a:t>eru</a:t>
            </a:r>
            <a:r>
              <a:rPr lang="en-US"/>
              <a:t> </a:t>
            </a:r>
            <a:r>
              <a:rPr lang="en-US" err="1"/>
              <a:t>órofnar</a:t>
            </a:r>
            <a:r>
              <a:rPr lang="en-US"/>
              <a:t>. </a:t>
            </a:r>
            <a:r>
              <a:rPr lang="en-US" err="1"/>
              <a:t>Því</a:t>
            </a:r>
            <a:r>
              <a:rPr lang="en-US"/>
              <a:t> er um </a:t>
            </a:r>
            <a:r>
              <a:rPr lang="en-US" err="1"/>
              <a:t>að</a:t>
            </a:r>
            <a:r>
              <a:rPr lang="en-US"/>
              <a:t> </a:t>
            </a:r>
            <a:r>
              <a:rPr lang="en-US" err="1"/>
              <a:t>gera</a:t>
            </a:r>
            <a:r>
              <a:rPr lang="en-US"/>
              <a:t> </a:t>
            </a:r>
            <a:r>
              <a:rPr lang="en-US" err="1"/>
              <a:t>að</a:t>
            </a:r>
            <a:r>
              <a:rPr lang="en-US"/>
              <a:t> NOTA NEFIÐ </a:t>
            </a:r>
            <a:r>
              <a:rPr lang="en-US" err="1"/>
              <a:t>og</a:t>
            </a:r>
            <a:r>
              <a:rPr lang="en-US"/>
              <a:t> </a:t>
            </a:r>
            <a:r>
              <a:rPr lang="en-US" err="1"/>
              <a:t>smakka</a:t>
            </a:r>
            <a:r>
              <a:rPr lang="en-US"/>
              <a:t> á </a:t>
            </a:r>
            <a:r>
              <a:rPr lang="en-US" err="1"/>
              <a:t>matnum</a:t>
            </a:r>
            <a:r>
              <a:rPr lang="en-US"/>
              <a:t> </a:t>
            </a:r>
            <a:r>
              <a:rPr lang="en-US" err="1"/>
              <a:t>áður</a:t>
            </a:r>
            <a:r>
              <a:rPr lang="en-US"/>
              <a:t> </a:t>
            </a:r>
            <a:r>
              <a:rPr lang="en-US" err="1"/>
              <a:t>en</a:t>
            </a:r>
            <a:r>
              <a:rPr lang="en-US"/>
              <a:t> </a:t>
            </a:r>
            <a:r>
              <a:rPr lang="en-US" err="1"/>
              <a:t>honum</a:t>
            </a:r>
            <a:r>
              <a:rPr lang="en-US"/>
              <a:t> er hent. </a:t>
            </a:r>
            <a:r>
              <a:rPr lang="en-US" err="1"/>
              <a:t>Dæmi</a:t>
            </a:r>
            <a:r>
              <a:rPr lang="en-US">
                <a:cs typeface="Calibri"/>
              </a:rPr>
              <a:t>: </a:t>
            </a:r>
            <a:r>
              <a:rPr lang="en-US" err="1">
                <a:cs typeface="Calibri"/>
              </a:rPr>
              <a:t>þurrvara</a:t>
            </a:r>
            <a:r>
              <a:rPr lang="en-US">
                <a:cs typeface="Calibri"/>
              </a:rPr>
              <a:t> (pasta, </a:t>
            </a:r>
            <a:r>
              <a:rPr lang="en-US" err="1">
                <a:cs typeface="Calibri"/>
              </a:rPr>
              <a:t>grjón</a:t>
            </a:r>
            <a:r>
              <a:rPr lang="en-US">
                <a:cs typeface="Calibri"/>
              </a:rPr>
              <a:t>, </a:t>
            </a:r>
            <a:r>
              <a:rPr lang="en-US" err="1">
                <a:cs typeface="Calibri"/>
              </a:rPr>
              <a:t>morgunkorn</a:t>
            </a:r>
            <a:r>
              <a:rPr lang="en-US">
                <a:cs typeface="Calibri"/>
              </a:rPr>
              <a:t>) </a:t>
            </a:r>
            <a:r>
              <a:rPr lang="en-US" err="1">
                <a:cs typeface="Calibri"/>
              </a:rPr>
              <a:t>og</a:t>
            </a:r>
            <a:r>
              <a:rPr lang="en-US">
                <a:cs typeface="Calibri"/>
              </a:rPr>
              <a:t> </a:t>
            </a:r>
            <a:r>
              <a:rPr lang="en-US" err="1">
                <a:cs typeface="Calibri"/>
              </a:rPr>
              <a:t>flestar</a:t>
            </a:r>
            <a:r>
              <a:rPr lang="en-US">
                <a:cs typeface="Calibri"/>
              </a:rPr>
              <a:t> </a:t>
            </a:r>
            <a:r>
              <a:rPr lang="en-US" err="1">
                <a:cs typeface="Calibri"/>
              </a:rPr>
              <a:t>mjólkurvörur</a:t>
            </a:r>
            <a:r>
              <a:rPr lang="en-US">
                <a:cs typeface="Calibri"/>
              </a:rPr>
              <a:t> (</a:t>
            </a:r>
            <a:r>
              <a:rPr lang="en-US" err="1">
                <a:cs typeface="Calibri"/>
              </a:rPr>
              <a:t>mjólk</a:t>
            </a:r>
            <a:r>
              <a:rPr lang="en-US">
                <a:cs typeface="Calibri"/>
              </a:rPr>
              <a:t>, </a:t>
            </a:r>
            <a:r>
              <a:rPr lang="en-US" err="1">
                <a:cs typeface="Calibri"/>
              </a:rPr>
              <a:t>jógúrt</a:t>
            </a:r>
            <a:r>
              <a:rPr lang="en-US">
                <a:cs typeface="Calibri"/>
              </a:rPr>
              <a:t>, </a:t>
            </a:r>
            <a:r>
              <a:rPr lang="en-US" err="1">
                <a:cs typeface="Calibri"/>
              </a:rPr>
              <a:t>harður</a:t>
            </a:r>
            <a:r>
              <a:rPr lang="en-US">
                <a:cs typeface="Calibri"/>
              </a:rPr>
              <a:t> </a:t>
            </a:r>
            <a:r>
              <a:rPr lang="en-US" err="1">
                <a:cs typeface="Calibri"/>
              </a:rPr>
              <a:t>ostur</a:t>
            </a:r>
            <a:r>
              <a:rPr lang="en-US">
                <a:cs typeface="Calibri"/>
              </a:rPr>
              <a:t>)</a:t>
            </a:r>
            <a:endParaRPr lang="en-US"/>
          </a:p>
          <a:p>
            <a:endParaRPr lang="en-US">
              <a:cs typeface="Calibri"/>
            </a:endParaRPr>
          </a:p>
          <a:p>
            <a:r>
              <a:rPr lang="en-US" b="1" err="1"/>
              <a:t>Síðasti</a:t>
            </a:r>
            <a:r>
              <a:rPr lang="en-US" b="1"/>
              <a:t> </a:t>
            </a:r>
            <a:r>
              <a:rPr lang="en-US" b="1" err="1"/>
              <a:t>notkunardagur</a:t>
            </a:r>
            <a:r>
              <a:rPr lang="en-US"/>
              <a:t> </a:t>
            </a:r>
            <a:r>
              <a:rPr lang="en-US" err="1"/>
              <a:t>segir</a:t>
            </a:r>
            <a:r>
              <a:rPr lang="en-US"/>
              <a:t> </a:t>
            </a:r>
            <a:r>
              <a:rPr lang="en-US" err="1"/>
              <a:t>til</a:t>
            </a:r>
            <a:r>
              <a:rPr lang="en-US"/>
              <a:t> um </a:t>
            </a:r>
            <a:r>
              <a:rPr lang="en-US" err="1"/>
              <a:t>öryggi</a:t>
            </a:r>
            <a:r>
              <a:rPr lang="en-US"/>
              <a:t> </a:t>
            </a:r>
            <a:r>
              <a:rPr lang="en-US" err="1"/>
              <a:t>matvæla</a:t>
            </a:r>
            <a:r>
              <a:rPr lang="en-US"/>
              <a:t> </a:t>
            </a:r>
            <a:r>
              <a:rPr lang="en-US" err="1"/>
              <a:t>og</a:t>
            </a:r>
            <a:r>
              <a:rPr lang="en-US"/>
              <a:t> </a:t>
            </a:r>
            <a:r>
              <a:rPr lang="en-US" err="1"/>
              <a:t>ber</a:t>
            </a:r>
            <a:r>
              <a:rPr lang="en-US"/>
              <a:t> </a:t>
            </a:r>
            <a:r>
              <a:rPr lang="en-US" err="1"/>
              <a:t>að</a:t>
            </a:r>
            <a:r>
              <a:rPr lang="en-US"/>
              <a:t> </a:t>
            </a:r>
            <a:r>
              <a:rPr lang="en-US" err="1"/>
              <a:t>virða</a:t>
            </a:r>
            <a:r>
              <a:rPr lang="en-US"/>
              <a:t>. </a:t>
            </a:r>
            <a:r>
              <a:rPr lang="en-US" err="1"/>
              <a:t>Síðasti</a:t>
            </a:r>
            <a:r>
              <a:rPr lang="en-US"/>
              <a:t> </a:t>
            </a:r>
            <a:r>
              <a:rPr lang="en-US" err="1"/>
              <a:t>notkunardagur</a:t>
            </a:r>
            <a:r>
              <a:rPr lang="en-US"/>
              <a:t> er </a:t>
            </a:r>
            <a:r>
              <a:rPr lang="en-US" err="1"/>
              <a:t>tilgreindur</a:t>
            </a:r>
            <a:r>
              <a:rPr lang="en-US"/>
              <a:t> á </a:t>
            </a:r>
            <a:r>
              <a:rPr lang="en-US" err="1"/>
              <a:t>matvælum</a:t>
            </a:r>
            <a:r>
              <a:rPr lang="en-US"/>
              <a:t> </a:t>
            </a:r>
            <a:r>
              <a:rPr lang="en-US" err="1"/>
              <a:t>sem</a:t>
            </a:r>
            <a:r>
              <a:rPr lang="en-US"/>
              <a:t> </a:t>
            </a:r>
            <a:r>
              <a:rPr lang="en-US" err="1"/>
              <a:t>eru</a:t>
            </a:r>
            <a:r>
              <a:rPr lang="en-US"/>
              <a:t> </a:t>
            </a:r>
            <a:r>
              <a:rPr lang="en-US" err="1"/>
              <a:t>viðkvæm</a:t>
            </a:r>
            <a:r>
              <a:rPr lang="en-US"/>
              <a:t> </a:t>
            </a:r>
            <a:r>
              <a:rPr lang="en-US" err="1"/>
              <a:t>fyrir</a:t>
            </a:r>
            <a:r>
              <a:rPr lang="en-US"/>
              <a:t> </a:t>
            </a:r>
            <a:r>
              <a:rPr lang="en-US" err="1"/>
              <a:t>örveruvexti</a:t>
            </a:r>
            <a:r>
              <a:rPr lang="en-US"/>
              <a:t> </a:t>
            </a:r>
            <a:r>
              <a:rPr lang="en-US" err="1"/>
              <a:t>og</a:t>
            </a:r>
            <a:r>
              <a:rPr lang="en-US"/>
              <a:t> varan </a:t>
            </a:r>
            <a:r>
              <a:rPr lang="en-US" err="1"/>
              <a:t>getur</a:t>
            </a:r>
            <a:r>
              <a:rPr lang="en-US"/>
              <a:t> </a:t>
            </a:r>
            <a:r>
              <a:rPr lang="en-US" err="1"/>
              <a:t>því</a:t>
            </a:r>
            <a:r>
              <a:rPr lang="en-US"/>
              <a:t> </a:t>
            </a:r>
            <a:r>
              <a:rPr lang="en-US" err="1"/>
              <a:t>orðið</a:t>
            </a:r>
            <a:r>
              <a:rPr lang="en-US"/>
              <a:t> </a:t>
            </a:r>
            <a:r>
              <a:rPr lang="en-US" err="1"/>
              <a:t>skaðleg</a:t>
            </a:r>
            <a:r>
              <a:rPr lang="en-US"/>
              <a:t> </a:t>
            </a:r>
            <a:r>
              <a:rPr lang="en-US" err="1"/>
              <a:t>heilsu</a:t>
            </a:r>
            <a:r>
              <a:rPr lang="en-US"/>
              <a:t> </a:t>
            </a:r>
            <a:r>
              <a:rPr lang="en-US" err="1"/>
              <a:t>ef</a:t>
            </a:r>
            <a:r>
              <a:rPr lang="en-US"/>
              <a:t> </a:t>
            </a:r>
            <a:r>
              <a:rPr lang="en-US" err="1"/>
              <a:t>hennar</a:t>
            </a:r>
            <a:r>
              <a:rPr lang="en-US"/>
              <a:t> er </a:t>
            </a:r>
            <a:r>
              <a:rPr lang="en-US" err="1"/>
              <a:t>neytt</a:t>
            </a:r>
            <a:r>
              <a:rPr lang="en-US"/>
              <a:t> </a:t>
            </a:r>
            <a:r>
              <a:rPr lang="en-US" err="1"/>
              <a:t>eftir</a:t>
            </a:r>
            <a:r>
              <a:rPr lang="en-US"/>
              <a:t> </a:t>
            </a:r>
            <a:r>
              <a:rPr lang="en-US" err="1"/>
              <a:t>dagsetninguna</a:t>
            </a:r>
            <a:r>
              <a:rPr lang="en-US"/>
              <a:t>. </a:t>
            </a:r>
            <a:r>
              <a:rPr lang="en-US" err="1"/>
              <a:t>Því</a:t>
            </a:r>
            <a:r>
              <a:rPr lang="en-US"/>
              <a:t> </a:t>
            </a:r>
            <a:r>
              <a:rPr lang="en-US" err="1"/>
              <a:t>ber</a:t>
            </a:r>
            <a:r>
              <a:rPr lang="en-US"/>
              <a:t> </a:t>
            </a:r>
            <a:r>
              <a:rPr lang="en-US" err="1"/>
              <a:t>að</a:t>
            </a:r>
            <a:r>
              <a:rPr lang="en-US"/>
              <a:t> </a:t>
            </a:r>
            <a:r>
              <a:rPr lang="en-US" err="1"/>
              <a:t>virða</a:t>
            </a:r>
            <a:r>
              <a:rPr lang="en-US"/>
              <a:t> </a:t>
            </a:r>
            <a:r>
              <a:rPr lang="en-US" err="1"/>
              <a:t>þessa</a:t>
            </a:r>
            <a:r>
              <a:rPr lang="en-US"/>
              <a:t> </a:t>
            </a:r>
            <a:r>
              <a:rPr lang="en-US" err="1"/>
              <a:t>dagsetningu</a:t>
            </a:r>
            <a:r>
              <a:rPr lang="en-US"/>
              <a:t> </a:t>
            </a:r>
            <a:r>
              <a:rPr lang="en-US" err="1"/>
              <a:t>og</a:t>
            </a:r>
            <a:r>
              <a:rPr lang="en-US"/>
              <a:t> ekki </a:t>
            </a:r>
            <a:r>
              <a:rPr lang="en-US" err="1"/>
              <a:t>einungis</a:t>
            </a:r>
            <a:r>
              <a:rPr lang="en-US"/>
              <a:t> </a:t>
            </a:r>
            <a:r>
              <a:rPr lang="en-US" err="1"/>
              <a:t>treysta</a:t>
            </a:r>
            <a:r>
              <a:rPr lang="en-US"/>
              <a:t> á </a:t>
            </a:r>
            <a:r>
              <a:rPr lang="en-US" err="1"/>
              <a:t>skynfærin</a:t>
            </a:r>
            <a:r>
              <a:rPr lang="en-US"/>
              <a:t> </a:t>
            </a:r>
            <a:r>
              <a:rPr lang="en-US" err="1"/>
              <a:t>þegar</a:t>
            </a:r>
            <a:r>
              <a:rPr lang="en-US"/>
              <a:t> </a:t>
            </a:r>
            <a:r>
              <a:rPr lang="en-US" err="1"/>
              <a:t>kemur</a:t>
            </a:r>
            <a:r>
              <a:rPr lang="en-US"/>
              <a:t> </a:t>
            </a:r>
            <a:r>
              <a:rPr lang="en-US" err="1"/>
              <a:t>að</a:t>
            </a:r>
            <a:r>
              <a:rPr lang="en-US"/>
              <a:t> </a:t>
            </a:r>
            <a:r>
              <a:rPr lang="en-US" err="1"/>
              <a:t>neyslu</a:t>
            </a:r>
            <a:r>
              <a:rPr lang="en-US"/>
              <a:t> </a:t>
            </a:r>
            <a:r>
              <a:rPr lang="en-US" err="1"/>
              <a:t>slíkra</a:t>
            </a:r>
            <a:r>
              <a:rPr lang="en-US"/>
              <a:t> </a:t>
            </a:r>
            <a:r>
              <a:rPr lang="en-US" err="1"/>
              <a:t>matvæla</a:t>
            </a:r>
            <a:r>
              <a:rPr lang="en-US"/>
              <a:t>. </a:t>
            </a:r>
            <a:r>
              <a:rPr lang="en-US" err="1"/>
              <a:t>Mikilvægt</a:t>
            </a:r>
            <a:r>
              <a:rPr lang="en-US"/>
              <a:t> er </a:t>
            </a:r>
            <a:r>
              <a:rPr lang="en-US" err="1"/>
              <a:t>að</a:t>
            </a:r>
            <a:r>
              <a:rPr lang="en-US"/>
              <a:t> </a:t>
            </a:r>
            <a:r>
              <a:rPr lang="en-US" err="1"/>
              <a:t>fylgja</a:t>
            </a:r>
            <a:r>
              <a:rPr lang="en-US"/>
              <a:t> </a:t>
            </a:r>
            <a:r>
              <a:rPr lang="en-US" err="1"/>
              <a:t>leiðbeiningum</a:t>
            </a:r>
            <a:r>
              <a:rPr lang="en-US"/>
              <a:t> um </a:t>
            </a:r>
            <a:r>
              <a:rPr lang="en-US" err="1"/>
              <a:t>geymslu</a:t>
            </a:r>
            <a:r>
              <a:rPr lang="en-US"/>
              <a:t> </a:t>
            </a:r>
            <a:r>
              <a:rPr lang="en-US" err="1"/>
              <a:t>þessara</a:t>
            </a:r>
            <a:r>
              <a:rPr lang="en-US"/>
              <a:t> </a:t>
            </a:r>
            <a:r>
              <a:rPr lang="en-US" err="1"/>
              <a:t>matvæla</a:t>
            </a:r>
            <a:r>
              <a:rPr lang="en-US"/>
              <a:t> </a:t>
            </a:r>
            <a:r>
              <a:rPr lang="en-US" err="1"/>
              <a:t>til</a:t>
            </a:r>
            <a:r>
              <a:rPr lang="en-US"/>
              <a:t> </a:t>
            </a:r>
            <a:r>
              <a:rPr lang="en-US" err="1"/>
              <a:t>að</a:t>
            </a:r>
            <a:r>
              <a:rPr lang="en-US"/>
              <a:t> </a:t>
            </a:r>
            <a:r>
              <a:rPr lang="en-US" err="1"/>
              <a:t>fullvissa</a:t>
            </a:r>
            <a:r>
              <a:rPr lang="en-US"/>
              <a:t> </a:t>
            </a:r>
            <a:r>
              <a:rPr lang="en-US" err="1"/>
              <a:t>öryggi</a:t>
            </a:r>
            <a:r>
              <a:rPr lang="en-US"/>
              <a:t> </a:t>
            </a:r>
            <a:r>
              <a:rPr lang="en-US" err="1"/>
              <a:t>þeirra</a:t>
            </a:r>
            <a:r>
              <a:rPr lang="en-US"/>
              <a:t>. Gott </a:t>
            </a:r>
            <a:r>
              <a:rPr lang="en-US" err="1"/>
              <a:t>ráð</a:t>
            </a:r>
            <a:r>
              <a:rPr lang="en-US"/>
              <a:t> er </a:t>
            </a:r>
            <a:r>
              <a:rPr lang="en-US" err="1"/>
              <a:t>að</a:t>
            </a:r>
            <a:r>
              <a:rPr lang="en-US"/>
              <a:t> </a:t>
            </a:r>
            <a:r>
              <a:rPr lang="en-US" err="1"/>
              <a:t>frysta</a:t>
            </a:r>
            <a:r>
              <a:rPr lang="en-US"/>
              <a:t> </a:t>
            </a:r>
            <a:r>
              <a:rPr lang="en-US" err="1"/>
              <a:t>ónýttar</a:t>
            </a:r>
            <a:r>
              <a:rPr lang="en-US"/>
              <a:t> </a:t>
            </a:r>
            <a:r>
              <a:rPr lang="en-US" err="1"/>
              <a:t>vörur</a:t>
            </a:r>
            <a:r>
              <a:rPr lang="en-US"/>
              <a:t> </a:t>
            </a:r>
            <a:r>
              <a:rPr lang="en-US" err="1"/>
              <a:t>áður</a:t>
            </a:r>
            <a:r>
              <a:rPr lang="en-US"/>
              <a:t> </a:t>
            </a:r>
            <a:r>
              <a:rPr lang="en-US" err="1"/>
              <a:t>en</a:t>
            </a:r>
            <a:r>
              <a:rPr lang="en-US"/>
              <a:t> </a:t>
            </a:r>
            <a:r>
              <a:rPr lang="en-US" err="1"/>
              <a:t>síðasti</a:t>
            </a:r>
            <a:r>
              <a:rPr lang="en-US"/>
              <a:t> </a:t>
            </a:r>
            <a:r>
              <a:rPr lang="en-US" err="1"/>
              <a:t>notkunardagur</a:t>
            </a:r>
            <a:r>
              <a:rPr lang="en-US"/>
              <a:t> er </a:t>
            </a:r>
            <a:r>
              <a:rPr lang="en-US" err="1"/>
              <a:t>liðinn</a:t>
            </a:r>
            <a:r>
              <a:rPr lang="en-US"/>
              <a:t>.</a:t>
            </a:r>
            <a:r>
              <a:rPr lang="en-US">
                <a:cs typeface="Calibri"/>
              </a:rPr>
              <a:t> </a:t>
            </a:r>
            <a:r>
              <a:rPr lang="en-US" err="1">
                <a:cs typeface="Calibri"/>
              </a:rPr>
              <a:t>Dæmi</a:t>
            </a:r>
            <a:r>
              <a:rPr lang="en-US">
                <a:cs typeface="Calibri"/>
              </a:rPr>
              <a:t>: </a:t>
            </a:r>
            <a:r>
              <a:rPr lang="en-US" err="1">
                <a:cs typeface="Calibri"/>
              </a:rPr>
              <a:t>kjötvörur</a:t>
            </a:r>
            <a:r>
              <a:rPr lang="en-US">
                <a:cs typeface="Calibri"/>
              </a:rPr>
              <a:t>, </a:t>
            </a:r>
            <a:r>
              <a:rPr lang="en-US" err="1">
                <a:cs typeface="Calibri"/>
              </a:rPr>
              <a:t>mjúkur</a:t>
            </a:r>
            <a:r>
              <a:rPr lang="en-US">
                <a:cs typeface="Calibri"/>
              </a:rPr>
              <a:t> </a:t>
            </a:r>
            <a:r>
              <a:rPr lang="en-US" err="1">
                <a:cs typeface="Calibri"/>
              </a:rPr>
              <a:t>ostur</a:t>
            </a:r>
            <a:r>
              <a:rPr lang="en-US">
                <a:cs typeface="Calibri"/>
              </a:rPr>
              <a:t>, </a:t>
            </a:r>
            <a:endParaRPr lang="en-US"/>
          </a:p>
          <a:p>
            <a:endParaRPr lang="en-US" b="1"/>
          </a:p>
          <a:p>
            <a:r>
              <a:rPr lang="en-US" b="1" err="1"/>
              <a:t>Framleiðslu</a:t>
            </a:r>
            <a:r>
              <a:rPr lang="en-US" b="1"/>
              <a:t>- </a:t>
            </a:r>
            <a:r>
              <a:rPr lang="en-US" b="1" err="1"/>
              <a:t>eða</a:t>
            </a:r>
            <a:r>
              <a:rPr lang="en-US" b="1"/>
              <a:t> </a:t>
            </a:r>
            <a:r>
              <a:rPr lang="en-US" b="1" err="1"/>
              <a:t>pökkunardagur</a:t>
            </a:r>
            <a:r>
              <a:rPr lang="en-US"/>
              <a:t> </a:t>
            </a:r>
            <a:r>
              <a:rPr lang="en-US" err="1"/>
              <a:t>eru</a:t>
            </a:r>
            <a:r>
              <a:rPr lang="en-US"/>
              <a:t> </a:t>
            </a:r>
            <a:r>
              <a:rPr lang="en-US" err="1"/>
              <a:t>upplýsingar</a:t>
            </a:r>
            <a:r>
              <a:rPr lang="en-US"/>
              <a:t> </a:t>
            </a:r>
            <a:r>
              <a:rPr lang="en-US" err="1"/>
              <a:t>fyrir</a:t>
            </a:r>
            <a:r>
              <a:rPr lang="en-US"/>
              <a:t> </a:t>
            </a:r>
            <a:r>
              <a:rPr lang="en-US" err="1"/>
              <a:t>verslunarstarfsmenn</a:t>
            </a:r>
            <a:r>
              <a:rPr lang="en-US"/>
              <a:t> </a:t>
            </a:r>
            <a:r>
              <a:rPr lang="en-US" err="1"/>
              <a:t>og</a:t>
            </a:r>
            <a:r>
              <a:rPr lang="en-US"/>
              <a:t> </a:t>
            </a:r>
            <a:r>
              <a:rPr lang="en-US" err="1"/>
              <a:t>ber</a:t>
            </a:r>
            <a:r>
              <a:rPr lang="en-US"/>
              <a:t> </a:t>
            </a:r>
            <a:r>
              <a:rPr lang="en-US" err="1"/>
              <a:t>að</a:t>
            </a:r>
            <a:r>
              <a:rPr lang="en-US"/>
              <a:t> </a:t>
            </a:r>
            <a:r>
              <a:rPr lang="en-US" err="1"/>
              <a:t>hunsa</a:t>
            </a:r>
            <a:r>
              <a:rPr lang="en-US"/>
              <a:t>.</a:t>
            </a:r>
            <a:endParaRPr lang="en-US">
              <a:cs typeface="Calibri"/>
            </a:endParaRPr>
          </a:p>
          <a:p>
            <a:r>
              <a:rPr lang="en-US" err="1"/>
              <a:t>Hægt</a:t>
            </a:r>
            <a:r>
              <a:rPr lang="en-US"/>
              <a:t> er </a:t>
            </a:r>
            <a:r>
              <a:rPr lang="en-US" err="1"/>
              <a:t>að</a:t>
            </a:r>
            <a:r>
              <a:rPr lang="en-US"/>
              <a:t> </a:t>
            </a:r>
            <a:r>
              <a:rPr lang="en-US" err="1"/>
              <a:t>nálgast</a:t>
            </a:r>
            <a:r>
              <a:rPr lang="en-US"/>
              <a:t> </a:t>
            </a:r>
            <a:r>
              <a:rPr lang="en-US" i="1" err="1"/>
              <a:t>Notaðu</a:t>
            </a:r>
            <a:r>
              <a:rPr lang="en-US" i="1"/>
              <a:t> </a:t>
            </a:r>
            <a:r>
              <a:rPr lang="en-US" i="1" err="1"/>
              <a:t>nefið</a:t>
            </a:r>
            <a:r>
              <a:rPr lang="en-US"/>
              <a:t> </a:t>
            </a:r>
            <a:r>
              <a:rPr lang="en-US" err="1"/>
              <a:t>veggspjald</a:t>
            </a:r>
            <a:r>
              <a:rPr lang="en-US"/>
              <a:t> </a:t>
            </a:r>
            <a:r>
              <a:rPr lang="en-US" err="1"/>
              <a:t>hér</a:t>
            </a:r>
            <a:r>
              <a:rPr lang="en-US"/>
              <a:t>: </a:t>
            </a:r>
            <a:r>
              <a:rPr lang="en-US">
                <a:hlinkClick r:id="rId3"/>
              </a:rPr>
              <a:t>https://samangegnsoun.is/notadunefid/</a:t>
            </a:r>
            <a:r>
              <a:rPr lang="en-US"/>
              <a:t> og </a:t>
            </a:r>
            <a:r>
              <a:rPr lang="en-US" err="1"/>
              <a:t>panta</a:t>
            </a:r>
            <a:r>
              <a:rPr lang="en-US"/>
              <a:t> </a:t>
            </a:r>
            <a:r>
              <a:rPr lang="en-US" err="1"/>
              <a:t>það</a:t>
            </a:r>
            <a:r>
              <a:rPr lang="en-US"/>
              <a:t> </a:t>
            </a:r>
            <a:r>
              <a:rPr lang="en-US" err="1"/>
              <a:t>útprentað</a:t>
            </a:r>
            <a:r>
              <a:rPr lang="en-US"/>
              <a:t> og </a:t>
            </a:r>
            <a:r>
              <a:rPr lang="en-US" err="1"/>
              <a:t>ykkur</a:t>
            </a:r>
            <a:r>
              <a:rPr lang="en-US"/>
              <a:t> </a:t>
            </a:r>
            <a:r>
              <a:rPr lang="en-US" err="1"/>
              <a:t>að</a:t>
            </a:r>
            <a:r>
              <a:rPr lang="en-US"/>
              <a:t> kostnaðarlausu </a:t>
            </a:r>
            <a:r>
              <a:rPr lang="en-US" err="1"/>
              <a:t>hér</a:t>
            </a:r>
            <a:r>
              <a:rPr lang="en-US"/>
              <a:t>: https://graenskref.is/vara/plakat-i-staerd-a4-notadu-nefid/ </a:t>
            </a:r>
          </a:p>
          <a:p>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95C68945-9022-4CD2-8CCF-BE0AFC2CC4B8}" type="slidenum">
              <a:rPr lang="en-US"/>
              <a:t>8</a:t>
            </a:fld>
            <a:endParaRPr lang="en-US"/>
          </a:p>
        </p:txBody>
      </p:sp>
    </p:spTree>
    <p:extLst>
      <p:ext uri="{BB962C8B-B14F-4D97-AF65-F5344CB8AC3E}">
        <p14:creationId xmlns:p14="http://schemas.microsoft.com/office/powerpoint/2010/main" val="3537423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Hér</a:t>
            </a:r>
            <a:r>
              <a:rPr lang="en-US"/>
              <a:t> </a:t>
            </a:r>
            <a:r>
              <a:rPr lang="en-US" err="1"/>
              <a:t>má</a:t>
            </a:r>
            <a:r>
              <a:rPr lang="en-US"/>
              <a:t> </a:t>
            </a:r>
            <a:r>
              <a:rPr lang="en-US" err="1"/>
              <a:t>sjá</a:t>
            </a:r>
            <a:r>
              <a:rPr lang="en-US"/>
              <a:t> </a:t>
            </a:r>
            <a:r>
              <a:rPr lang="en-US" err="1"/>
              <a:t>fjögur</a:t>
            </a:r>
            <a:r>
              <a:rPr lang="en-US"/>
              <a:t> </a:t>
            </a:r>
            <a:r>
              <a:rPr lang="en-US" err="1"/>
              <a:t>góð</a:t>
            </a:r>
            <a:r>
              <a:rPr lang="en-US"/>
              <a:t> </a:t>
            </a:r>
            <a:r>
              <a:rPr lang="en-US" err="1"/>
              <a:t>ráð</a:t>
            </a:r>
            <a:r>
              <a:rPr lang="en-US"/>
              <a:t> </a:t>
            </a:r>
            <a:r>
              <a:rPr lang="en-US" err="1"/>
              <a:t>gegn</a:t>
            </a:r>
            <a:r>
              <a:rPr lang="en-US"/>
              <a:t> </a:t>
            </a:r>
            <a:r>
              <a:rPr lang="en-US" err="1"/>
              <a:t>matarsóun</a:t>
            </a:r>
            <a:r>
              <a:rPr lang="en-US"/>
              <a:t>:</a:t>
            </a:r>
            <a:br>
              <a:rPr lang="en-US"/>
            </a:br>
            <a:endParaRPr lang="en-US"/>
          </a:p>
          <a:p>
            <a:r>
              <a:rPr lang="en-US"/>
              <a:t>1. </a:t>
            </a:r>
            <a:r>
              <a:rPr lang="en-US" err="1"/>
              <a:t>Mikilvægt</a:t>
            </a:r>
            <a:r>
              <a:rPr lang="en-US"/>
              <a:t> er </a:t>
            </a:r>
            <a:r>
              <a:rPr lang="en-US" err="1"/>
              <a:t>að</a:t>
            </a:r>
            <a:r>
              <a:rPr lang="en-US"/>
              <a:t> </a:t>
            </a:r>
            <a:r>
              <a:rPr lang="en-US" err="1"/>
              <a:t>elda</a:t>
            </a:r>
            <a:r>
              <a:rPr lang="en-US"/>
              <a:t> </a:t>
            </a:r>
            <a:r>
              <a:rPr lang="en-US" err="1"/>
              <a:t>rétt</a:t>
            </a:r>
            <a:r>
              <a:rPr lang="en-US"/>
              <a:t> </a:t>
            </a:r>
            <a:r>
              <a:rPr lang="en-US" err="1"/>
              <a:t>magn</a:t>
            </a:r>
            <a:r>
              <a:rPr lang="en-US"/>
              <a:t> </a:t>
            </a:r>
            <a:r>
              <a:rPr lang="en-US" err="1"/>
              <a:t>til</a:t>
            </a:r>
            <a:r>
              <a:rPr lang="en-US"/>
              <a:t> </a:t>
            </a:r>
            <a:r>
              <a:rPr lang="en-US" err="1"/>
              <a:t>að</a:t>
            </a:r>
            <a:r>
              <a:rPr lang="en-US"/>
              <a:t> </a:t>
            </a:r>
            <a:r>
              <a:rPr lang="en-US" err="1"/>
              <a:t>koma</a:t>
            </a:r>
            <a:r>
              <a:rPr lang="en-US"/>
              <a:t> í veg </a:t>
            </a:r>
            <a:r>
              <a:rPr lang="en-US" err="1"/>
              <a:t>fyrir</a:t>
            </a:r>
            <a:r>
              <a:rPr lang="en-US"/>
              <a:t> </a:t>
            </a:r>
            <a:r>
              <a:rPr lang="en-US" err="1"/>
              <a:t>sóun</a:t>
            </a:r>
            <a:r>
              <a:rPr lang="en-US"/>
              <a:t>. </a:t>
            </a:r>
            <a:r>
              <a:rPr lang="en-US" err="1"/>
              <a:t>Leiðbeiningarmiðstöð</a:t>
            </a:r>
            <a:r>
              <a:rPr lang="en-US"/>
              <a:t> </a:t>
            </a:r>
            <a:r>
              <a:rPr lang="en-US" err="1"/>
              <a:t>heimilanna</a:t>
            </a:r>
            <a:r>
              <a:rPr lang="en-US"/>
              <a:t> </a:t>
            </a:r>
            <a:r>
              <a:rPr lang="en-US" err="1"/>
              <a:t>hefur</a:t>
            </a:r>
            <a:r>
              <a:rPr lang="en-US"/>
              <a:t> </a:t>
            </a:r>
            <a:r>
              <a:rPr lang="en-US" err="1"/>
              <a:t>birt</a:t>
            </a:r>
            <a:r>
              <a:rPr lang="en-US"/>
              <a:t> </a:t>
            </a:r>
            <a:r>
              <a:rPr lang="en-US" err="1"/>
              <a:t>ágætis</a:t>
            </a:r>
            <a:r>
              <a:rPr lang="en-US"/>
              <a:t> </a:t>
            </a:r>
            <a:r>
              <a:rPr lang="en-US" err="1"/>
              <a:t>viðmið</a:t>
            </a:r>
            <a:r>
              <a:rPr lang="en-US"/>
              <a:t> um </a:t>
            </a:r>
            <a:r>
              <a:rPr lang="en-US" err="1"/>
              <a:t>magn</a:t>
            </a:r>
            <a:r>
              <a:rPr lang="en-US"/>
              <a:t> á </a:t>
            </a:r>
            <a:r>
              <a:rPr lang="en-US" err="1"/>
              <a:t>vef</a:t>
            </a:r>
            <a:r>
              <a:rPr lang="en-US"/>
              <a:t> </a:t>
            </a:r>
            <a:r>
              <a:rPr lang="en-US" err="1"/>
              <a:t>sínum</a:t>
            </a:r>
            <a:r>
              <a:rPr lang="en-US"/>
              <a:t>: https://www.leidbeiningastod.is/leidbeiningar-og-rad/item/matarbo%C3%B0-%C3%A1-h%C3%A1t%C3%AD%C3%B0unum </a:t>
            </a:r>
            <a:br>
              <a:rPr lang="en-US"/>
            </a:br>
            <a:endParaRPr lang="en-US">
              <a:cs typeface="Calibri"/>
            </a:endParaRPr>
          </a:p>
          <a:p>
            <a:r>
              <a:rPr lang="en-US"/>
              <a:t>2. </a:t>
            </a:r>
            <a:r>
              <a:rPr lang="en-US" err="1"/>
              <a:t>Nauðsynlegt</a:t>
            </a:r>
            <a:r>
              <a:rPr lang="en-US"/>
              <a:t> er </a:t>
            </a:r>
            <a:r>
              <a:rPr lang="en-US" err="1"/>
              <a:t>að</a:t>
            </a:r>
            <a:r>
              <a:rPr lang="en-US"/>
              <a:t> </a:t>
            </a:r>
            <a:r>
              <a:rPr lang="en-US" err="1"/>
              <a:t>þekkja</a:t>
            </a:r>
            <a:r>
              <a:rPr lang="en-US"/>
              <a:t> </a:t>
            </a:r>
            <a:r>
              <a:rPr lang="en-US" err="1"/>
              <a:t>muninn</a:t>
            </a:r>
            <a:r>
              <a:rPr lang="en-US"/>
              <a:t> á </a:t>
            </a:r>
            <a:r>
              <a:rPr lang="en-US" err="1"/>
              <a:t>geymsluþolsdagsetningum</a:t>
            </a:r>
            <a:r>
              <a:rPr lang="en-US"/>
              <a:t> og vita </a:t>
            </a:r>
            <a:r>
              <a:rPr lang="en-US" err="1"/>
              <a:t>hvenær</a:t>
            </a:r>
            <a:r>
              <a:rPr lang="en-US"/>
              <a:t> </a:t>
            </a:r>
            <a:r>
              <a:rPr lang="en-US" err="1"/>
              <a:t>skal</a:t>
            </a:r>
            <a:r>
              <a:rPr lang="en-US"/>
              <a:t> nota </a:t>
            </a:r>
            <a:r>
              <a:rPr lang="en-US" err="1"/>
              <a:t>nefið</a:t>
            </a:r>
            <a:r>
              <a:rPr lang="en-US"/>
              <a:t>! </a:t>
            </a:r>
            <a:br>
              <a:rPr lang="en-US">
                <a:cs typeface="+mn-lt"/>
              </a:rPr>
            </a:br>
            <a:r>
              <a:rPr lang="en-US" err="1"/>
              <a:t>Hér</a:t>
            </a:r>
            <a:r>
              <a:rPr lang="en-US"/>
              <a:t> </a:t>
            </a:r>
            <a:r>
              <a:rPr lang="en-US" err="1"/>
              <a:t>má</a:t>
            </a:r>
            <a:r>
              <a:rPr lang="en-US"/>
              <a:t> </a:t>
            </a:r>
            <a:r>
              <a:rPr lang="en-US" err="1"/>
              <a:t>sjá</a:t>
            </a:r>
            <a:r>
              <a:rPr lang="en-US"/>
              <a:t> </a:t>
            </a:r>
            <a:r>
              <a:rPr lang="en-US" err="1"/>
              <a:t>Helgu</a:t>
            </a:r>
            <a:r>
              <a:rPr lang="en-US"/>
              <a:t> Braga nota </a:t>
            </a:r>
            <a:r>
              <a:rPr lang="en-US" err="1"/>
              <a:t>nefið</a:t>
            </a:r>
            <a:r>
              <a:rPr lang="en-US"/>
              <a:t> </a:t>
            </a:r>
            <a:r>
              <a:rPr lang="en-US" err="1"/>
              <a:t>áður</a:t>
            </a:r>
            <a:r>
              <a:rPr lang="en-US"/>
              <a:t> </a:t>
            </a:r>
            <a:r>
              <a:rPr lang="en-US" err="1"/>
              <a:t>en</a:t>
            </a:r>
            <a:r>
              <a:rPr lang="en-US"/>
              <a:t> </a:t>
            </a:r>
            <a:r>
              <a:rPr lang="en-US" err="1"/>
              <a:t>hún</a:t>
            </a:r>
            <a:r>
              <a:rPr lang="en-US"/>
              <a:t> </a:t>
            </a:r>
            <a:r>
              <a:rPr lang="en-US" err="1"/>
              <a:t>hendir</a:t>
            </a:r>
            <a:r>
              <a:rPr lang="en-US"/>
              <a:t>: </a:t>
            </a:r>
            <a:r>
              <a:rPr lang="en-US">
                <a:hlinkClick r:id="rId3"/>
              </a:rPr>
              <a:t>https://www.youtube.com/watch?v=2k-FdpTq38s</a:t>
            </a:r>
            <a:br>
              <a:rPr lang="en-US"/>
            </a:br>
            <a:endParaRPr lang="en-US"/>
          </a:p>
          <a:p>
            <a:r>
              <a:rPr lang="en-US"/>
              <a:t>3. Ef of </a:t>
            </a:r>
            <a:r>
              <a:rPr lang="en-US" err="1"/>
              <a:t>mikið</a:t>
            </a:r>
            <a:r>
              <a:rPr lang="en-US"/>
              <a:t> er </a:t>
            </a:r>
            <a:r>
              <a:rPr lang="en-US" err="1"/>
              <a:t>eldað</a:t>
            </a:r>
            <a:r>
              <a:rPr lang="en-US"/>
              <a:t>, </a:t>
            </a:r>
            <a:r>
              <a:rPr lang="en-US" err="1"/>
              <a:t>þá</a:t>
            </a:r>
            <a:r>
              <a:rPr lang="en-US"/>
              <a:t> </a:t>
            </a:r>
            <a:r>
              <a:rPr lang="en-US" err="1"/>
              <a:t>skal</a:t>
            </a:r>
            <a:r>
              <a:rPr lang="en-US"/>
              <a:t> </a:t>
            </a:r>
            <a:r>
              <a:rPr lang="en-US" err="1"/>
              <a:t>nýta</a:t>
            </a:r>
            <a:r>
              <a:rPr lang="en-US"/>
              <a:t> </a:t>
            </a:r>
            <a:r>
              <a:rPr lang="en-US" err="1"/>
              <a:t>eða</a:t>
            </a:r>
            <a:r>
              <a:rPr lang="en-US"/>
              <a:t> </a:t>
            </a:r>
            <a:r>
              <a:rPr lang="en-US" err="1"/>
              <a:t>njóta</a:t>
            </a:r>
            <a:r>
              <a:rPr lang="en-US"/>
              <a:t> </a:t>
            </a:r>
            <a:r>
              <a:rPr lang="en-US" err="1"/>
              <a:t>afganganna</a:t>
            </a:r>
            <a:r>
              <a:rPr lang="en-US"/>
              <a:t> í </a:t>
            </a:r>
            <a:r>
              <a:rPr lang="en-US" err="1"/>
              <a:t>stað</a:t>
            </a:r>
            <a:r>
              <a:rPr lang="en-US"/>
              <a:t> </a:t>
            </a:r>
            <a:r>
              <a:rPr lang="en-US" err="1"/>
              <a:t>þess</a:t>
            </a:r>
            <a:r>
              <a:rPr lang="en-US"/>
              <a:t> </a:t>
            </a:r>
            <a:r>
              <a:rPr lang="en-US" err="1"/>
              <a:t>að</a:t>
            </a:r>
            <a:r>
              <a:rPr lang="en-US"/>
              <a:t> </a:t>
            </a:r>
            <a:r>
              <a:rPr lang="en-US" err="1"/>
              <a:t>henda</a:t>
            </a:r>
            <a:r>
              <a:rPr lang="en-US"/>
              <a:t> </a:t>
            </a:r>
            <a:r>
              <a:rPr lang="en-US" err="1"/>
              <a:t>þeim</a:t>
            </a:r>
            <a:r>
              <a:rPr lang="en-US"/>
              <a:t>. Oft er </a:t>
            </a:r>
            <a:r>
              <a:rPr lang="en-US" err="1"/>
              <a:t>hægt</a:t>
            </a:r>
            <a:r>
              <a:rPr lang="en-US"/>
              <a:t> </a:t>
            </a:r>
            <a:r>
              <a:rPr lang="en-US" err="1"/>
              <a:t>að</a:t>
            </a:r>
            <a:r>
              <a:rPr lang="en-US"/>
              <a:t> </a:t>
            </a:r>
            <a:r>
              <a:rPr lang="en-US" err="1"/>
              <a:t>nýta</a:t>
            </a:r>
            <a:r>
              <a:rPr lang="en-US"/>
              <a:t> </a:t>
            </a:r>
            <a:r>
              <a:rPr lang="en-US" err="1"/>
              <a:t>afganga</a:t>
            </a:r>
            <a:r>
              <a:rPr lang="en-US"/>
              <a:t> í </a:t>
            </a:r>
            <a:r>
              <a:rPr lang="en-US" err="1"/>
              <a:t>aðra</a:t>
            </a:r>
            <a:r>
              <a:rPr lang="en-US"/>
              <a:t> </a:t>
            </a:r>
            <a:r>
              <a:rPr lang="en-US" err="1"/>
              <a:t>girnilega</a:t>
            </a:r>
            <a:r>
              <a:rPr lang="en-US"/>
              <a:t> </a:t>
            </a:r>
            <a:r>
              <a:rPr lang="en-US" err="1"/>
              <a:t>rétti</a:t>
            </a:r>
            <a:r>
              <a:rPr lang="en-US"/>
              <a:t> </a:t>
            </a:r>
            <a:r>
              <a:rPr lang="en-US" err="1"/>
              <a:t>eða</a:t>
            </a:r>
            <a:r>
              <a:rPr lang="en-US"/>
              <a:t> </a:t>
            </a:r>
            <a:r>
              <a:rPr lang="en-US" err="1"/>
              <a:t>einfaldlega</a:t>
            </a:r>
            <a:r>
              <a:rPr lang="en-US"/>
              <a:t> </a:t>
            </a:r>
            <a:r>
              <a:rPr lang="en-US" err="1"/>
              <a:t>borða</a:t>
            </a:r>
            <a:r>
              <a:rPr lang="en-US"/>
              <a:t> </a:t>
            </a:r>
            <a:r>
              <a:rPr lang="en-US" err="1"/>
              <a:t>afgangana</a:t>
            </a:r>
            <a:r>
              <a:rPr lang="en-US"/>
              <a:t> </a:t>
            </a:r>
            <a:r>
              <a:rPr lang="en-US" err="1"/>
              <a:t>eins</a:t>
            </a:r>
            <a:r>
              <a:rPr lang="en-US"/>
              <a:t> </a:t>
            </a:r>
            <a:r>
              <a:rPr lang="en-US" err="1"/>
              <a:t>og</a:t>
            </a:r>
            <a:r>
              <a:rPr lang="en-US"/>
              <a:t> </a:t>
            </a:r>
            <a:r>
              <a:rPr lang="en-US" err="1"/>
              <a:t>þeir</a:t>
            </a:r>
            <a:r>
              <a:rPr lang="en-US"/>
              <a:t> </a:t>
            </a:r>
            <a:r>
              <a:rPr lang="en-US" err="1"/>
              <a:t>eru</a:t>
            </a:r>
            <a:r>
              <a:rPr lang="en-US"/>
              <a:t>, </a:t>
            </a:r>
            <a:r>
              <a:rPr lang="en-US" err="1"/>
              <a:t>sumum</a:t>
            </a:r>
            <a:r>
              <a:rPr lang="en-US"/>
              <a:t> </a:t>
            </a:r>
            <a:r>
              <a:rPr lang="en-US" err="1"/>
              <a:t>finnst</a:t>
            </a:r>
            <a:r>
              <a:rPr lang="en-US"/>
              <a:t> </a:t>
            </a:r>
            <a:r>
              <a:rPr lang="en-US" err="1"/>
              <a:t>köld</a:t>
            </a:r>
            <a:r>
              <a:rPr lang="en-US"/>
              <a:t> </a:t>
            </a:r>
            <a:r>
              <a:rPr lang="en-US" err="1"/>
              <a:t>pítsa</a:t>
            </a:r>
            <a:r>
              <a:rPr lang="en-US"/>
              <a:t> </a:t>
            </a:r>
            <a:r>
              <a:rPr lang="en-US" err="1"/>
              <a:t>jafnvel</a:t>
            </a:r>
            <a:r>
              <a:rPr lang="en-US"/>
              <a:t> </a:t>
            </a:r>
            <a:r>
              <a:rPr lang="en-US" err="1"/>
              <a:t>betri</a:t>
            </a:r>
            <a:r>
              <a:rPr lang="en-US"/>
              <a:t>! Helga Braga </a:t>
            </a:r>
            <a:r>
              <a:rPr lang="en-US" err="1"/>
              <a:t>tekur</a:t>
            </a:r>
            <a:r>
              <a:rPr lang="en-US"/>
              <a:t> </a:t>
            </a:r>
            <a:r>
              <a:rPr lang="en-US" err="1"/>
              <a:t>þetta</a:t>
            </a:r>
            <a:r>
              <a:rPr lang="en-US"/>
              <a:t> </a:t>
            </a:r>
            <a:r>
              <a:rPr lang="en-US" err="1"/>
              <a:t>skrefinu</a:t>
            </a:r>
            <a:r>
              <a:rPr lang="en-US"/>
              <a:t> </a:t>
            </a:r>
            <a:r>
              <a:rPr lang="en-US" err="1"/>
              <a:t>lengra</a:t>
            </a:r>
            <a:r>
              <a:rPr lang="en-US"/>
              <a:t> og </a:t>
            </a:r>
            <a:r>
              <a:rPr lang="en-US" err="1"/>
              <a:t>býður</a:t>
            </a:r>
            <a:r>
              <a:rPr lang="en-US"/>
              <a:t> </a:t>
            </a:r>
            <a:r>
              <a:rPr lang="en-US" err="1"/>
              <a:t>nágrönnunum</a:t>
            </a:r>
            <a:r>
              <a:rPr lang="en-US"/>
              <a:t> </a:t>
            </a:r>
            <a:r>
              <a:rPr lang="en-US" err="1"/>
              <a:t>upp</a:t>
            </a:r>
            <a:r>
              <a:rPr lang="en-US"/>
              <a:t> á </a:t>
            </a:r>
            <a:r>
              <a:rPr lang="en-US" err="1"/>
              <a:t>afgangana</a:t>
            </a:r>
            <a:r>
              <a:rPr lang="en-US"/>
              <a:t>: </a:t>
            </a:r>
            <a:r>
              <a:rPr lang="en-US">
                <a:hlinkClick r:id="rId4"/>
              </a:rPr>
              <a:t>https://www.youtube.com/watch?v=wFHXZQsKYPc</a:t>
            </a:r>
            <a:r>
              <a:rPr lang="en-US"/>
              <a:t>  </a:t>
            </a:r>
            <a:br>
              <a:rPr lang="en-US"/>
            </a:br>
            <a:endParaRPr lang="en-US">
              <a:cs typeface="Calibri"/>
            </a:endParaRPr>
          </a:p>
          <a:p>
            <a:r>
              <a:rPr lang="en-US"/>
              <a:t>4. </a:t>
            </a:r>
            <a:r>
              <a:rPr lang="en-US" err="1"/>
              <a:t>Frystirinn</a:t>
            </a:r>
            <a:r>
              <a:rPr lang="en-US"/>
              <a:t> er </a:t>
            </a:r>
            <a:r>
              <a:rPr lang="en-US" err="1"/>
              <a:t>gott</a:t>
            </a:r>
            <a:r>
              <a:rPr lang="en-US"/>
              <a:t> </a:t>
            </a:r>
            <a:r>
              <a:rPr lang="en-US" err="1"/>
              <a:t>tól</a:t>
            </a:r>
            <a:r>
              <a:rPr lang="en-US"/>
              <a:t> </a:t>
            </a:r>
            <a:r>
              <a:rPr lang="en-US" err="1"/>
              <a:t>gegn</a:t>
            </a:r>
            <a:r>
              <a:rPr lang="en-US"/>
              <a:t> </a:t>
            </a:r>
            <a:r>
              <a:rPr lang="en-US" err="1"/>
              <a:t>matarsóun</a:t>
            </a:r>
            <a:r>
              <a:rPr lang="en-US"/>
              <a:t>. </a:t>
            </a:r>
            <a:r>
              <a:rPr lang="en-US" err="1"/>
              <a:t>Ýmis</a:t>
            </a:r>
            <a:r>
              <a:rPr lang="en-US"/>
              <a:t> </a:t>
            </a:r>
            <a:r>
              <a:rPr lang="en-US" err="1"/>
              <a:t>konar</a:t>
            </a:r>
            <a:r>
              <a:rPr lang="en-US"/>
              <a:t> </a:t>
            </a:r>
            <a:r>
              <a:rPr lang="en-US" err="1"/>
              <a:t>afganga</a:t>
            </a:r>
            <a:r>
              <a:rPr lang="en-US"/>
              <a:t> </a:t>
            </a:r>
            <a:r>
              <a:rPr lang="en-US" err="1"/>
              <a:t>eða</a:t>
            </a:r>
            <a:r>
              <a:rPr lang="en-US"/>
              <a:t> </a:t>
            </a:r>
            <a:r>
              <a:rPr lang="en-US" err="1"/>
              <a:t>matvæli</a:t>
            </a:r>
            <a:r>
              <a:rPr lang="en-US"/>
              <a:t> </a:t>
            </a:r>
            <a:r>
              <a:rPr lang="en-US" err="1"/>
              <a:t>sem</a:t>
            </a:r>
            <a:r>
              <a:rPr lang="en-US"/>
              <a:t> er </a:t>
            </a:r>
            <a:r>
              <a:rPr lang="en-US" err="1"/>
              <a:t>komið</a:t>
            </a:r>
            <a:r>
              <a:rPr lang="en-US"/>
              <a:t> á </a:t>
            </a:r>
            <a:r>
              <a:rPr lang="en-US" err="1"/>
              <a:t>síðasta</a:t>
            </a:r>
            <a:r>
              <a:rPr lang="en-US"/>
              <a:t> </a:t>
            </a:r>
            <a:r>
              <a:rPr lang="en-US" err="1"/>
              <a:t>notkunardag</a:t>
            </a:r>
            <a:r>
              <a:rPr lang="en-US"/>
              <a:t> </a:t>
            </a:r>
            <a:r>
              <a:rPr lang="en-US" err="1"/>
              <a:t>má</a:t>
            </a:r>
            <a:r>
              <a:rPr lang="en-US"/>
              <a:t> </a:t>
            </a:r>
            <a:r>
              <a:rPr lang="en-US" err="1"/>
              <a:t>fyrsta</a:t>
            </a:r>
            <a:r>
              <a:rPr lang="en-US"/>
              <a:t> og nota </a:t>
            </a:r>
            <a:r>
              <a:rPr lang="en-US" err="1"/>
              <a:t>síðar</a:t>
            </a:r>
            <a:r>
              <a:rPr lang="en-US"/>
              <a:t>. </a:t>
            </a:r>
            <a:r>
              <a:rPr lang="en-US" err="1"/>
              <a:t>Dæmi</a:t>
            </a:r>
            <a:r>
              <a:rPr lang="en-US"/>
              <a:t> </a:t>
            </a:r>
            <a:r>
              <a:rPr lang="en-US" err="1"/>
              <a:t>eru</a:t>
            </a:r>
            <a:r>
              <a:rPr lang="en-US"/>
              <a:t> </a:t>
            </a:r>
            <a:r>
              <a:rPr lang="en-US" err="1"/>
              <a:t>t.d.</a:t>
            </a:r>
            <a:r>
              <a:rPr lang="en-US"/>
              <a:t> </a:t>
            </a:r>
            <a:r>
              <a:rPr lang="en-US" err="1"/>
              <a:t>mjólk</a:t>
            </a:r>
            <a:r>
              <a:rPr lang="en-US"/>
              <a:t>, </a:t>
            </a:r>
            <a:r>
              <a:rPr lang="en-US" err="1"/>
              <a:t>ostur</a:t>
            </a:r>
            <a:r>
              <a:rPr lang="en-US"/>
              <a:t>, </a:t>
            </a:r>
            <a:r>
              <a:rPr lang="en-US" err="1"/>
              <a:t>rjómi</a:t>
            </a:r>
            <a:r>
              <a:rPr lang="en-US"/>
              <a:t>, </a:t>
            </a:r>
            <a:r>
              <a:rPr lang="en-US" err="1"/>
              <a:t>brauð</a:t>
            </a:r>
            <a:r>
              <a:rPr lang="en-US"/>
              <a:t>, </a:t>
            </a:r>
            <a:r>
              <a:rPr lang="en-US" err="1"/>
              <a:t>bananar</a:t>
            </a:r>
            <a:r>
              <a:rPr lang="en-US"/>
              <a:t>, </a:t>
            </a:r>
            <a:r>
              <a:rPr lang="en-US" err="1"/>
              <a:t>afgangsmáltíðir</a:t>
            </a:r>
            <a:r>
              <a:rPr lang="en-US"/>
              <a:t>, </a:t>
            </a:r>
            <a:r>
              <a:rPr lang="en-US" err="1"/>
              <a:t>kryddjurtir</a:t>
            </a:r>
            <a:r>
              <a:rPr lang="en-US"/>
              <a:t>. </a:t>
            </a:r>
            <a:endParaRPr lang="en-US">
              <a:cs typeface="Calibri"/>
            </a:endParaRPr>
          </a:p>
          <a:p>
            <a:endParaRPr lang="en-US">
              <a:cs typeface="Calibri"/>
            </a:endParaRPr>
          </a:p>
          <a:p>
            <a:r>
              <a:rPr lang="en-US" err="1"/>
              <a:t>Einnig</a:t>
            </a:r>
            <a:r>
              <a:rPr lang="en-US"/>
              <a:t> </a:t>
            </a:r>
            <a:r>
              <a:rPr lang="en-US" err="1"/>
              <a:t>sýnir</a:t>
            </a:r>
            <a:r>
              <a:rPr lang="en-US"/>
              <a:t> Helga bara </a:t>
            </a:r>
            <a:r>
              <a:rPr lang="en-US" err="1"/>
              <a:t>hvernig</a:t>
            </a:r>
            <a:r>
              <a:rPr lang="en-US"/>
              <a:t> </a:t>
            </a:r>
            <a:r>
              <a:rPr lang="en-US" err="1"/>
              <a:t>gott</a:t>
            </a:r>
            <a:r>
              <a:rPr lang="en-US"/>
              <a:t> </a:t>
            </a:r>
            <a:r>
              <a:rPr lang="en-US" err="1"/>
              <a:t>skipulag</a:t>
            </a:r>
            <a:r>
              <a:rPr lang="en-US"/>
              <a:t> á </a:t>
            </a:r>
            <a:r>
              <a:rPr lang="en-US" err="1"/>
              <a:t>ísskápnum</a:t>
            </a:r>
            <a:r>
              <a:rPr lang="en-US"/>
              <a:t> </a:t>
            </a:r>
            <a:r>
              <a:rPr lang="en-US" err="1"/>
              <a:t>getur</a:t>
            </a:r>
            <a:r>
              <a:rPr lang="en-US"/>
              <a:t> </a:t>
            </a:r>
            <a:r>
              <a:rPr lang="en-US" err="1"/>
              <a:t>komið</a:t>
            </a:r>
            <a:r>
              <a:rPr lang="en-US"/>
              <a:t> í veg </a:t>
            </a:r>
            <a:r>
              <a:rPr lang="en-US" err="1"/>
              <a:t>fyrir</a:t>
            </a:r>
            <a:r>
              <a:rPr lang="en-US"/>
              <a:t> </a:t>
            </a:r>
            <a:r>
              <a:rPr lang="en-US" err="1"/>
              <a:t>matarsóun</a:t>
            </a:r>
            <a:r>
              <a:rPr lang="en-US"/>
              <a:t>: </a:t>
            </a:r>
            <a:r>
              <a:rPr lang="en-US">
                <a:hlinkClick r:id="rId5"/>
              </a:rPr>
              <a:t>https://www.youtube.com/watch?v=GhoTxmhyXZo</a:t>
            </a:r>
            <a:endParaRPr lang="en-US"/>
          </a:p>
          <a:p>
            <a:r>
              <a:rPr lang="en-US" err="1"/>
              <a:t>og</a:t>
            </a:r>
            <a:r>
              <a:rPr lang="en-US"/>
              <a:t> </a:t>
            </a:r>
            <a:r>
              <a:rPr lang="en-US" err="1"/>
              <a:t>hversu</a:t>
            </a:r>
            <a:r>
              <a:rPr lang="en-US"/>
              <a:t> </a:t>
            </a:r>
            <a:r>
              <a:rPr lang="en-US" err="1"/>
              <a:t>mikilvægt</a:t>
            </a:r>
            <a:r>
              <a:rPr lang="en-US"/>
              <a:t> </a:t>
            </a:r>
            <a:r>
              <a:rPr lang="en-US" err="1"/>
              <a:t>það</a:t>
            </a:r>
            <a:r>
              <a:rPr lang="en-US"/>
              <a:t> </a:t>
            </a:r>
            <a:r>
              <a:rPr lang="en-US" err="1"/>
              <a:t>getur</a:t>
            </a:r>
            <a:r>
              <a:rPr lang="en-US"/>
              <a:t> </a:t>
            </a:r>
            <a:r>
              <a:rPr lang="en-US" err="1"/>
              <a:t>verið</a:t>
            </a:r>
            <a:r>
              <a:rPr lang="en-US"/>
              <a:t> </a:t>
            </a:r>
            <a:r>
              <a:rPr lang="en-US" err="1"/>
              <a:t>að</a:t>
            </a:r>
            <a:r>
              <a:rPr lang="en-US"/>
              <a:t> </a:t>
            </a:r>
            <a:r>
              <a:rPr lang="en-US" err="1"/>
              <a:t>skipuleggja</a:t>
            </a:r>
            <a:r>
              <a:rPr lang="en-US"/>
              <a:t> </a:t>
            </a:r>
            <a:r>
              <a:rPr lang="en-US" err="1"/>
              <a:t>innkaupin</a:t>
            </a:r>
            <a:r>
              <a:rPr lang="en-US"/>
              <a:t> </a:t>
            </a:r>
            <a:r>
              <a:rPr lang="en-US" err="1"/>
              <a:t>og</a:t>
            </a:r>
            <a:r>
              <a:rPr lang="en-US"/>
              <a:t> </a:t>
            </a:r>
            <a:r>
              <a:rPr lang="en-US" err="1"/>
              <a:t>kaupa</a:t>
            </a:r>
            <a:r>
              <a:rPr lang="en-US"/>
              <a:t> </a:t>
            </a:r>
            <a:r>
              <a:rPr lang="en-US" err="1"/>
              <a:t>rétt</a:t>
            </a:r>
            <a:r>
              <a:rPr lang="en-US"/>
              <a:t> </a:t>
            </a:r>
            <a:r>
              <a:rPr lang="en-US" err="1"/>
              <a:t>magn</a:t>
            </a:r>
            <a:r>
              <a:rPr lang="en-US"/>
              <a:t>: </a:t>
            </a:r>
            <a:r>
              <a:rPr lang="en-US">
                <a:hlinkClick r:id="rId6"/>
              </a:rPr>
              <a:t>https://www.youtube.com/watch?v=7K0UUxuyBXI</a:t>
            </a:r>
            <a:endParaRPr lang="en-US"/>
          </a:p>
          <a:p>
            <a:endParaRPr lang="en-US">
              <a:cs typeface="Calibri"/>
            </a:endParaRPr>
          </a:p>
          <a:p>
            <a:r>
              <a:rPr lang="en-US" err="1">
                <a:cs typeface="Calibri"/>
              </a:rPr>
              <a:t>Þessi</a:t>
            </a:r>
            <a:r>
              <a:rPr lang="en-US">
                <a:cs typeface="Calibri"/>
              </a:rPr>
              <a:t> og </a:t>
            </a:r>
            <a:r>
              <a:rPr lang="en-US" err="1">
                <a:cs typeface="Calibri"/>
              </a:rPr>
              <a:t>fleiri</a:t>
            </a:r>
            <a:r>
              <a:rPr lang="en-US">
                <a:cs typeface="Calibri"/>
              </a:rPr>
              <a:t> </a:t>
            </a:r>
            <a:r>
              <a:rPr lang="en-US" err="1">
                <a:cs typeface="Calibri"/>
              </a:rPr>
              <a:t>húsráð</a:t>
            </a:r>
            <a:r>
              <a:rPr lang="en-US">
                <a:cs typeface="Calibri"/>
              </a:rPr>
              <a:t> </a:t>
            </a:r>
            <a:r>
              <a:rPr lang="en-US" err="1">
                <a:cs typeface="Calibri"/>
              </a:rPr>
              <a:t>gegn</a:t>
            </a:r>
            <a:r>
              <a:rPr lang="en-US">
                <a:cs typeface="Calibri"/>
              </a:rPr>
              <a:t> </a:t>
            </a:r>
            <a:r>
              <a:rPr lang="en-US" err="1">
                <a:cs typeface="Calibri"/>
              </a:rPr>
              <a:t>matarsóun</a:t>
            </a:r>
            <a:r>
              <a:rPr lang="en-US">
                <a:cs typeface="Calibri"/>
              </a:rPr>
              <a:t> </a:t>
            </a:r>
            <a:r>
              <a:rPr lang="en-US" err="1">
                <a:cs typeface="Calibri"/>
              </a:rPr>
              <a:t>má</a:t>
            </a:r>
            <a:r>
              <a:rPr lang="en-US">
                <a:cs typeface="Calibri"/>
              </a:rPr>
              <a:t> </a:t>
            </a:r>
            <a:r>
              <a:rPr lang="en-US" err="1">
                <a:cs typeface="Calibri"/>
              </a:rPr>
              <a:t>sjá</a:t>
            </a:r>
            <a:r>
              <a:rPr lang="en-US">
                <a:cs typeface="Calibri"/>
              </a:rPr>
              <a:t> í </a:t>
            </a:r>
            <a:r>
              <a:rPr lang="en-US" err="1">
                <a:cs typeface="Calibri"/>
              </a:rPr>
              <a:t>myndbandi</a:t>
            </a:r>
            <a:r>
              <a:rPr lang="en-US">
                <a:cs typeface="Calibri"/>
              </a:rPr>
              <a:t> </a:t>
            </a:r>
            <a:r>
              <a:rPr lang="en-US" err="1">
                <a:cs typeface="Calibri"/>
              </a:rPr>
              <a:t>sem</a:t>
            </a:r>
            <a:r>
              <a:rPr lang="en-US">
                <a:cs typeface="Calibri"/>
              </a:rPr>
              <a:t> </a:t>
            </a:r>
            <a:r>
              <a:rPr lang="en-US" err="1">
                <a:cs typeface="Calibri"/>
              </a:rPr>
              <a:t>birt</a:t>
            </a:r>
            <a:r>
              <a:rPr lang="en-US">
                <a:cs typeface="Calibri"/>
              </a:rPr>
              <a:t> var inn á grænskref.is : https://graenskref.is/wp-content/uploads/2023/03/Kynningarefni-matarsoun.mp4 </a:t>
            </a:r>
            <a:r>
              <a:rPr lang="en-GB">
                <a:cs typeface="Calibri"/>
              </a:rPr>
              <a:t> </a:t>
            </a:r>
            <a:br>
              <a:rPr lang="en-GB">
                <a:cs typeface="Calibri"/>
              </a:rPr>
            </a:br>
            <a:r>
              <a:rPr lang="en-GB" err="1">
                <a:cs typeface="Calibri"/>
              </a:rPr>
              <a:t>Einnig</a:t>
            </a:r>
            <a:r>
              <a:rPr lang="en-GB">
                <a:cs typeface="Calibri"/>
              </a:rPr>
              <a:t> </a:t>
            </a:r>
            <a:r>
              <a:rPr lang="en-GB" err="1">
                <a:cs typeface="Calibri"/>
              </a:rPr>
              <a:t>hér</a:t>
            </a:r>
            <a:r>
              <a:rPr lang="en-GB">
                <a:cs typeface="Calibri"/>
              </a:rPr>
              <a:t>: https://samangegnsoun.is/matarsoun/ </a:t>
            </a:r>
            <a:endParaRPr lang="en-US">
              <a:cs typeface="Calibri"/>
            </a:endParaRPr>
          </a:p>
          <a:p>
            <a:endParaRPr lang="en-US">
              <a:solidFill>
                <a:srgbClr val="FFFFFF"/>
              </a:solidFill>
            </a:endParaRPr>
          </a:p>
          <a:p>
            <a:endParaRPr lang="en-US">
              <a:cs typeface="Calibri"/>
            </a:endParaRPr>
          </a:p>
          <a:p>
            <a:endParaRPr lang="en-US"/>
          </a:p>
        </p:txBody>
      </p:sp>
      <p:sp>
        <p:nvSpPr>
          <p:cNvPr id="4" name="Slide Number Placeholder 3"/>
          <p:cNvSpPr>
            <a:spLocks noGrp="1"/>
          </p:cNvSpPr>
          <p:nvPr>
            <p:ph type="sldNum" sz="quarter" idx="10"/>
          </p:nvPr>
        </p:nvSpPr>
        <p:spPr/>
        <p:txBody>
          <a:bodyPr/>
          <a:lstStyle/>
          <a:p>
            <a:fld id="{95C68945-9022-4CD2-8CCF-BE0AFC2CC4B8}" type="slidenum">
              <a:rPr lang="en-US"/>
              <a:t>9</a:t>
            </a:fld>
            <a:endParaRPr lang="en-US"/>
          </a:p>
        </p:txBody>
      </p:sp>
    </p:spTree>
    <p:extLst>
      <p:ext uri="{BB962C8B-B14F-4D97-AF65-F5344CB8AC3E}">
        <p14:creationId xmlns:p14="http://schemas.microsoft.com/office/powerpoint/2010/main" val="3210473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Fleiri</a:t>
            </a:r>
            <a:r>
              <a:rPr lang="en-US"/>
              <a:t> </a:t>
            </a:r>
            <a:r>
              <a:rPr lang="en-US" err="1"/>
              <a:t>uppskriftir</a:t>
            </a:r>
            <a:r>
              <a:rPr lang="en-US"/>
              <a:t> </a:t>
            </a:r>
            <a:r>
              <a:rPr lang="en-US" err="1"/>
              <a:t>og</a:t>
            </a:r>
            <a:r>
              <a:rPr lang="en-US"/>
              <a:t> </a:t>
            </a:r>
            <a:r>
              <a:rPr lang="en-US" err="1"/>
              <a:t>ráð</a:t>
            </a:r>
            <a:r>
              <a:rPr lang="en-US"/>
              <a:t> </a:t>
            </a:r>
            <a:r>
              <a:rPr lang="en-US" err="1"/>
              <a:t>gegn</a:t>
            </a:r>
            <a:r>
              <a:rPr lang="en-US"/>
              <a:t> </a:t>
            </a:r>
            <a:r>
              <a:rPr lang="en-US" err="1"/>
              <a:t>matarsóun</a:t>
            </a:r>
            <a:r>
              <a:rPr lang="en-US"/>
              <a:t> </a:t>
            </a:r>
            <a:r>
              <a:rPr lang="en-US" err="1"/>
              <a:t>má</a:t>
            </a:r>
            <a:r>
              <a:rPr lang="en-US"/>
              <a:t> </a:t>
            </a:r>
            <a:r>
              <a:rPr lang="en-US" err="1"/>
              <a:t>finna</a:t>
            </a:r>
            <a:r>
              <a:rPr lang="en-US"/>
              <a:t> á </a:t>
            </a:r>
            <a:r>
              <a:rPr lang="en-US" err="1"/>
              <a:t>undirsíðu</a:t>
            </a:r>
            <a:r>
              <a:rPr lang="en-US"/>
              <a:t> samangegnsoun.is/</a:t>
            </a:r>
            <a:r>
              <a:rPr lang="en-US" err="1"/>
              <a:t>uppskriftir</a:t>
            </a:r>
            <a:endParaRPr lang="en-US">
              <a:cs typeface="Calibri"/>
            </a:endParaRPr>
          </a:p>
          <a:p>
            <a:r>
              <a:rPr lang="en-US" err="1"/>
              <a:t>Upplagt</a:t>
            </a:r>
            <a:r>
              <a:rPr lang="en-US"/>
              <a:t> er </a:t>
            </a:r>
            <a:r>
              <a:rPr lang="en-US" err="1"/>
              <a:t>að</a:t>
            </a:r>
            <a:r>
              <a:rPr lang="en-US"/>
              <a:t> </a:t>
            </a:r>
            <a:r>
              <a:rPr lang="en-US" err="1"/>
              <a:t>sýna</a:t>
            </a:r>
            <a:r>
              <a:rPr lang="en-US"/>
              <a:t>:</a:t>
            </a:r>
            <a:endParaRPr lang="en-US">
              <a:cs typeface="Calibri"/>
            </a:endParaRPr>
          </a:p>
          <a:p>
            <a:r>
              <a:rPr lang="en-US"/>
              <a:t>•</a:t>
            </a:r>
            <a:r>
              <a:rPr lang="en-US" err="1"/>
              <a:t>hvernig</a:t>
            </a:r>
            <a:r>
              <a:rPr lang="en-US"/>
              <a:t> </a:t>
            </a:r>
            <a:r>
              <a:rPr lang="en-US" err="1"/>
              <a:t>hægt</a:t>
            </a:r>
            <a:r>
              <a:rPr lang="en-US"/>
              <a:t> er </a:t>
            </a:r>
            <a:r>
              <a:rPr lang="en-US" err="1"/>
              <a:t>að</a:t>
            </a:r>
            <a:r>
              <a:rPr lang="en-US"/>
              <a:t> </a:t>
            </a:r>
            <a:r>
              <a:rPr lang="en-US" err="1"/>
              <a:t>skera</a:t>
            </a:r>
            <a:r>
              <a:rPr lang="en-US"/>
              <a:t> </a:t>
            </a:r>
            <a:r>
              <a:rPr lang="en-US" err="1"/>
              <a:t>grænmeti</a:t>
            </a:r>
            <a:r>
              <a:rPr lang="en-US"/>
              <a:t> </a:t>
            </a:r>
            <a:r>
              <a:rPr lang="en-US" err="1"/>
              <a:t>og</a:t>
            </a:r>
            <a:r>
              <a:rPr lang="en-US"/>
              <a:t> </a:t>
            </a:r>
            <a:r>
              <a:rPr lang="en-US" err="1"/>
              <a:t>ávexti</a:t>
            </a:r>
            <a:r>
              <a:rPr lang="en-US"/>
              <a:t> </a:t>
            </a:r>
            <a:r>
              <a:rPr lang="en-US" err="1"/>
              <a:t>þannig</a:t>
            </a:r>
            <a:r>
              <a:rPr lang="en-US"/>
              <a:t> </a:t>
            </a:r>
            <a:r>
              <a:rPr lang="en-US" err="1"/>
              <a:t>að</a:t>
            </a:r>
            <a:r>
              <a:rPr lang="en-US"/>
              <a:t> </a:t>
            </a:r>
            <a:r>
              <a:rPr lang="en-US" err="1"/>
              <a:t>sem</a:t>
            </a:r>
            <a:r>
              <a:rPr lang="en-US"/>
              <a:t> </a:t>
            </a:r>
            <a:r>
              <a:rPr lang="en-US" err="1"/>
              <a:t>minnstu</a:t>
            </a:r>
            <a:r>
              <a:rPr lang="en-US"/>
              <a:t> er </a:t>
            </a:r>
            <a:r>
              <a:rPr lang="en-US" err="1"/>
              <a:t>sóað</a:t>
            </a:r>
            <a:r>
              <a:rPr lang="en-US"/>
              <a:t> (</a:t>
            </a:r>
            <a:r>
              <a:rPr lang="en-US" err="1"/>
              <a:t>t.d.</a:t>
            </a:r>
            <a:r>
              <a:rPr lang="en-US"/>
              <a:t> </a:t>
            </a:r>
            <a:r>
              <a:rPr lang="en-US" err="1"/>
              <a:t>papriku</a:t>
            </a:r>
            <a:r>
              <a:rPr lang="en-US"/>
              <a:t>, iceberg </a:t>
            </a:r>
            <a:r>
              <a:rPr lang="en-US" err="1"/>
              <a:t>kál</a:t>
            </a:r>
            <a:r>
              <a:rPr lang="en-US"/>
              <a:t> </a:t>
            </a:r>
            <a:r>
              <a:rPr lang="en-US" err="1"/>
              <a:t>og</a:t>
            </a:r>
            <a:r>
              <a:rPr lang="en-US"/>
              <a:t> </a:t>
            </a:r>
            <a:r>
              <a:rPr lang="en-US" err="1"/>
              <a:t>engifer</a:t>
            </a:r>
            <a:r>
              <a:rPr lang="en-US"/>
              <a:t>): </a:t>
            </a:r>
            <a:r>
              <a:rPr lang="en-US">
                <a:hlinkClick r:id="rId3"/>
              </a:rPr>
              <a:t>https://www.youtube.com/watch?v=ZA5pNSp3EJw&amp;feature=youtu.be&amp;list=PLSrCrqth_IIT6F-92pzGmhaK5KpU702eY</a:t>
            </a:r>
            <a:r>
              <a:rPr lang="en-US"/>
              <a:t> </a:t>
            </a:r>
            <a:endParaRPr lang="en-US">
              <a:cs typeface="Calibri"/>
            </a:endParaRPr>
          </a:p>
          <a:p>
            <a:pPr>
              <a:defRPr/>
            </a:pPr>
            <a:r>
              <a:rPr lang="en-US"/>
              <a:t>•</a:t>
            </a:r>
            <a:r>
              <a:rPr lang="en-US" err="1"/>
              <a:t>Góðar</a:t>
            </a:r>
            <a:r>
              <a:rPr lang="en-US"/>
              <a:t> </a:t>
            </a:r>
            <a:r>
              <a:rPr lang="en-US" err="1"/>
              <a:t>geymsluaðferðir</a:t>
            </a:r>
            <a:r>
              <a:rPr lang="en-US"/>
              <a:t> (</a:t>
            </a:r>
            <a:r>
              <a:rPr lang="en-US" err="1"/>
              <a:t>t.d.</a:t>
            </a:r>
            <a:r>
              <a:rPr lang="en-US"/>
              <a:t> </a:t>
            </a:r>
            <a:r>
              <a:rPr lang="en-US" err="1"/>
              <a:t>fyrir</a:t>
            </a:r>
            <a:r>
              <a:rPr lang="en-US"/>
              <a:t> </a:t>
            </a:r>
            <a:r>
              <a:rPr lang="en-US" err="1"/>
              <a:t>blaðsalat</a:t>
            </a:r>
            <a:r>
              <a:rPr lang="en-US"/>
              <a:t>): </a:t>
            </a:r>
            <a:r>
              <a:rPr lang="en-US">
                <a:hlinkClick r:id="rId4"/>
              </a:rPr>
              <a:t>https://www.youtube.com/watch?v=Qx6u0nDbSLU&amp;feature=youtu.be&amp;list=PLSrCrqth_IIT6F-92pzGmhaK5KpU702eY</a:t>
            </a:r>
            <a:endParaRPr lang="en-US"/>
          </a:p>
          <a:p>
            <a:r>
              <a:rPr lang="en-US"/>
              <a:t>•</a:t>
            </a:r>
            <a:r>
              <a:rPr lang="en-US" err="1"/>
              <a:t>frysta</a:t>
            </a:r>
            <a:r>
              <a:rPr lang="en-US"/>
              <a:t> </a:t>
            </a:r>
            <a:r>
              <a:rPr lang="en-US" err="1"/>
              <a:t>matvæli</a:t>
            </a:r>
            <a:r>
              <a:rPr lang="en-US"/>
              <a:t> (</a:t>
            </a:r>
            <a:r>
              <a:rPr lang="en-US" err="1"/>
              <a:t>t.d.</a:t>
            </a:r>
            <a:r>
              <a:rPr lang="en-US"/>
              <a:t> </a:t>
            </a:r>
            <a:r>
              <a:rPr lang="en-US" err="1"/>
              <a:t>slöpp</a:t>
            </a:r>
            <a:r>
              <a:rPr lang="en-US"/>
              <a:t> </a:t>
            </a:r>
            <a:r>
              <a:rPr lang="en-US" err="1"/>
              <a:t>vínber</a:t>
            </a:r>
            <a:r>
              <a:rPr lang="en-US"/>
              <a:t> og </a:t>
            </a:r>
            <a:r>
              <a:rPr lang="en-US" err="1"/>
              <a:t>tómata</a:t>
            </a:r>
            <a:r>
              <a:rPr lang="en-US"/>
              <a:t>): </a:t>
            </a:r>
            <a:r>
              <a:rPr lang="en-US">
                <a:hlinkClick r:id="rId5"/>
              </a:rPr>
              <a:t>https://www.youtube.com/watch?v=Kw_7Yj6XxlY&amp;list=PLSrCrqth_IIT6F-92pzGmhaK5KpU702eY&amp;index=7</a:t>
            </a:r>
            <a:r>
              <a:rPr lang="en-US"/>
              <a:t> </a:t>
            </a:r>
          </a:p>
          <a:p>
            <a:pPr rtl="0"/>
            <a:endParaRPr lang="en-US">
              <a:effectLst/>
              <a:latin typeface="+mn-lt"/>
              <a:cs typeface="Calibri"/>
            </a:endParaRPr>
          </a:p>
          <a:p>
            <a:pPr rtl="0"/>
            <a:r>
              <a:rPr lang="en-US">
                <a:effectLst/>
                <a:latin typeface="+mn-lt"/>
                <a:cs typeface="Calibri"/>
              </a:rPr>
              <a:t>K</a:t>
            </a:r>
            <a:r>
              <a:rPr lang="is-IS" err="1">
                <a:effectLst/>
                <a:latin typeface="-apple-system"/>
              </a:rPr>
              <a:t>jörið</a:t>
            </a:r>
            <a:r>
              <a:rPr lang="is-IS">
                <a:effectLst/>
                <a:latin typeface="-apple-system"/>
              </a:rPr>
              <a:t> er að bjóða starfsmönnum upp á matreiðslunámskeið þar sem áhersla er lögð á að sporna við matarsóun. Dóra hjá </a:t>
            </a:r>
            <a:r>
              <a:rPr lang="is-IS" err="1">
                <a:effectLst/>
                <a:latin typeface="-apple-system"/>
              </a:rPr>
              <a:t>Culina</a:t>
            </a:r>
            <a:r>
              <a:rPr lang="is-IS">
                <a:effectLst/>
                <a:latin typeface="-apple-system"/>
              </a:rPr>
              <a:t> hefur t.d. boðið upp á slík námskeið undanfarin ár: </a:t>
            </a:r>
            <a:r>
              <a:rPr lang="is-IS">
                <a:effectLst/>
                <a:latin typeface="-apple-system"/>
                <a:hlinkClick r:id="rId6" tooltip="https://culina.is/matreidslunamskeid/"/>
              </a:rPr>
              <a:t>https://culina.is/matreidslunamskeid/</a:t>
            </a:r>
            <a:endParaRPr lang="is-IS">
              <a:effectLst/>
              <a:latin typeface="-apple-system"/>
            </a:endParaRPr>
          </a:p>
          <a:p>
            <a:endParaRPr lang="en-US">
              <a:cs typeface="Calibri"/>
            </a:endParaRPr>
          </a:p>
        </p:txBody>
      </p:sp>
      <p:sp>
        <p:nvSpPr>
          <p:cNvPr id="4" name="Slide Number Placeholder 3"/>
          <p:cNvSpPr>
            <a:spLocks noGrp="1"/>
          </p:cNvSpPr>
          <p:nvPr>
            <p:ph type="sldNum" sz="quarter" idx="10"/>
          </p:nvPr>
        </p:nvSpPr>
        <p:spPr/>
        <p:txBody>
          <a:bodyPr/>
          <a:lstStyle/>
          <a:p>
            <a:fld id="{95C68945-9022-4CD2-8CCF-BE0AFC2CC4B8}" type="slidenum">
              <a:rPr lang="en-US"/>
              <a:t>10</a:t>
            </a:fld>
            <a:endParaRPr lang="en-US"/>
          </a:p>
        </p:txBody>
      </p:sp>
    </p:spTree>
    <p:extLst>
      <p:ext uri="{BB962C8B-B14F-4D97-AF65-F5344CB8AC3E}">
        <p14:creationId xmlns:p14="http://schemas.microsoft.com/office/powerpoint/2010/main" val="3991197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Umhverfisstofnun</a:t>
            </a:r>
            <a:r>
              <a:rPr lang="en-US"/>
              <a:t> </a:t>
            </a:r>
            <a:r>
              <a:rPr lang="en-US" err="1"/>
              <a:t>gaf</a:t>
            </a:r>
            <a:r>
              <a:rPr lang="en-US"/>
              <a:t> </a:t>
            </a:r>
            <a:r>
              <a:rPr lang="en-US" err="1"/>
              <a:t>út</a:t>
            </a:r>
            <a:r>
              <a:rPr lang="en-US"/>
              <a:t> </a:t>
            </a:r>
            <a:r>
              <a:rPr lang="en-US" err="1"/>
              <a:t>leiðbeiningar</a:t>
            </a:r>
            <a:r>
              <a:rPr lang="en-US"/>
              <a:t> </a:t>
            </a:r>
            <a:r>
              <a:rPr lang="en-US" err="1"/>
              <a:t>fyrir</a:t>
            </a:r>
            <a:r>
              <a:rPr lang="en-US"/>
              <a:t> </a:t>
            </a:r>
            <a:r>
              <a:rPr lang="en-US" err="1"/>
              <a:t>mötuneyti</a:t>
            </a:r>
            <a:r>
              <a:rPr lang="en-US"/>
              <a:t> </a:t>
            </a:r>
            <a:r>
              <a:rPr lang="en-US" err="1"/>
              <a:t>varðandi</a:t>
            </a:r>
            <a:r>
              <a:rPr lang="en-US"/>
              <a:t> </a:t>
            </a:r>
            <a:r>
              <a:rPr lang="en-US" err="1"/>
              <a:t>matarsóun</a:t>
            </a:r>
            <a:r>
              <a:rPr lang="en-US"/>
              <a:t> </a:t>
            </a:r>
            <a:r>
              <a:rPr lang="en-US" err="1"/>
              <a:t>og</a:t>
            </a:r>
            <a:r>
              <a:rPr lang="en-US"/>
              <a:t> </a:t>
            </a:r>
            <a:r>
              <a:rPr lang="en-US" err="1"/>
              <a:t>umbúðanotkun</a:t>
            </a:r>
            <a:r>
              <a:rPr lang="en-US"/>
              <a:t> á </a:t>
            </a:r>
            <a:r>
              <a:rPr lang="en-US" err="1"/>
              <a:t>síðasta</a:t>
            </a:r>
            <a:r>
              <a:rPr lang="en-US"/>
              <a:t> </a:t>
            </a:r>
            <a:r>
              <a:rPr lang="en-US" err="1"/>
              <a:t>ári</a:t>
            </a:r>
            <a:r>
              <a:rPr lang="en-US"/>
              <a:t> </a:t>
            </a:r>
            <a:r>
              <a:rPr lang="en-US" err="1"/>
              <a:t>sem</a:t>
            </a:r>
            <a:r>
              <a:rPr lang="en-US"/>
              <a:t> </a:t>
            </a:r>
            <a:r>
              <a:rPr lang="en-US" err="1"/>
              <a:t>finna</a:t>
            </a:r>
            <a:r>
              <a:rPr lang="en-US"/>
              <a:t> </a:t>
            </a:r>
            <a:r>
              <a:rPr lang="en-US" err="1"/>
              <a:t>má</a:t>
            </a:r>
            <a:r>
              <a:rPr lang="en-US"/>
              <a:t> </a:t>
            </a:r>
            <a:r>
              <a:rPr lang="en-US" err="1"/>
              <a:t>hér</a:t>
            </a:r>
            <a:r>
              <a:rPr lang="en-US"/>
              <a:t>: https://graenskref.is/wp-content/uploads/2022/03/leidbeiningar_motuneyti_baeklingur_pages-1.pdf</a:t>
            </a:r>
          </a:p>
          <a:p>
            <a:endParaRPr lang="en-US"/>
          </a:p>
          <a:p>
            <a:r>
              <a:rPr lang="en-GB"/>
              <a:t>Sá </a:t>
            </a:r>
            <a:r>
              <a:rPr lang="en-GB" err="1"/>
              <a:t>umhverfisþáttur</a:t>
            </a:r>
            <a:r>
              <a:rPr lang="en-GB"/>
              <a:t> </a:t>
            </a:r>
            <a:r>
              <a:rPr lang="en-GB" err="1"/>
              <a:t>sem</a:t>
            </a:r>
            <a:r>
              <a:rPr lang="en-GB"/>
              <a:t> </a:t>
            </a:r>
            <a:r>
              <a:rPr lang="en-GB" err="1"/>
              <a:t>mötuneyti</a:t>
            </a:r>
            <a:r>
              <a:rPr lang="en-GB"/>
              <a:t> geta </a:t>
            </a:r>
            <a:r>
              <a:rPr lang="en-GB" err="1"/>
              <a:t>einnig</a:t>
            </a:r>
            <a:r>
              <a:rPr lang="en-GB"/>
              <a:t> með </a:t>
            </a:r>
            <a:r>
              <a:rPr lang="en-GB" err="1"/>
              <a:t>auðveldum</a:t>
            </a:r>
            <a:r>
              <a:rPr lang="en-GB"/>
              <a:t> og </a:t>
            </a:r>
            <a:r>
              <a:rPr lang="en-GB" err="1"/>
              <a:t>skilvirkum</a:t>
            </a:r>
            <a:r>
              <a:rPr lang="en-GB"/>
              <a:t> </a:t>
            </a:r>
            <a:r>
              <a:rPr lang="en-GB" err="1"/>
              <a:t>hætti</a:t>
            </a:r>
            <a:r>
              <a:rPr lang="en-GB"/>
              <a:t> haft </a:t>
            </a:r>
            <a:r>
              <a:rPr lang="en-GB" err="1"/>
              <a:t>áhrif</a:t>
            </a:r>
            <a:r>
              <a:rPr lang="en-GB"/>
              <a:t> á er matarsóun.  Að </a:t>
            </a:r>
            <a:r>
              <a:rPr lang="en-GB" err="1"/>
              <a:t>draga</a:t>
            </a:r>
            <a:r>
              <a:rPr lang="en-GB"/>
              <a:t> úr matarsóun </a:t>
            </a:r>
            <a:r>
              <a:rPr lang="en-GB" err="1"/>
              <a:t>sparar</a:t>
            </a:r>
            <a:r>
              <a:rPr lang="en-GB"/>
              <a:t> </a:t>
            </a:r>
            <a:r>
              <a:rPr lang="en-GB" err="1"/>
              <a:t>jafnframt</a:t>
            </a:r>
            <a:r>
              <a:rPr lang="en-GB"/>
              <a:t> </a:t>
            </a:r>
            <a:r>
              <a:rPr lang="en-GB" err="1"/>
              <a:t>fé</a:t>
            </a:r>
            <a:r>
              <a:rPr lang="en-GB"/>
              <a:t> við </a:t>
            </a:r>
            <a:r>
              <a:rPr lang="en-GB" err="1"/>
              <a:t>reksturinn</a:t>
            </a:r>
            <a:r>
              <a:rPr lang="en-GB"/>
              <a:t>. </a:t>
            </a:r>
            <a:r>
              <a:rPr lang="en-GB" err="1"/>
              <a:t>Lífrænn</a:t>
            </a:r>
            <a:r>
              <a:rPr lang="en-GB"/>
              <a:t> </a:t>
            </a:r>
            <a:r>
              <a:rPr lang="en-GB" err="1"/>
              <a:t>úrgangur</a:t>
            </a:r>
            <a:r>
              <a:rPr lang="en-GB"/>
              <a:t> er </a:t>
            </a:r>
            <a:r>
              <a:rPr lang="en-GB" err="1"/>
              <a:t>auðlind</a:t>
            </a:r>
            <a:r>
              <a:rPr lang="en-GB"/>
              <a:t> </a:t>
            </a:r>
            <a:r>
              <a:rPr lang="en-GB" err="1"/>
              <a:t>sem</a:t>
            </a:r>
            <a:r>
              <a:rPr lang="en-GB"/>
              <a:t> </a:t>
            </a:r>
            <a:r>
              <a:rPr lang="en-GB" err="1"/>
              <a:t>hægt</a:t>
            </a:r>
            <a:r>
              <a:rPr lang="en-GB"/>
              <a:t> er að </a:t>
            </a:r>
            <a:r>
              <a:rPr lang="en-GB" err="1"/>
              <a:t>nýta</a:t>
            </a:r>
            <a:r>
              <a:rPr lang="en-GB"/>
              <a:t> en </a:t>
            </a:r>
            <a:r>
              <a:rPr lang="en-GB" err="1"/>
              <a:t>getur</a:t>
            </a:r>
            <a:r>
              <a:rPr lang="en-GB"/>
              <a:t> </a:t>
            </a:r>
            <a:r>
              <a:rPr lang="en-GB" err="1"/>
              <a:t>leyst</a:t>
            </a:r>
            <a:r>
              <a:rPr lang="en-GB"/>
              <a:t> frá </a:t>
            </a:r>
            <a:r>
              <a:rPr lang="en-GB" err="1"/>
              <a:t>sér</a:t>
            </a:r>
            <a:r>
              <a:rPr lang="en-GB"/>
              <a:t> </a:t>
            </a:r>
            <a:r>
              <a:rPr lang="en-GB" err="1"/>
              <a:t>skaðlegar</a:t>
            </a:r>
            <a:r>
              <a:rPr lang="en-GB"/>
              <a:t> </a:t>
            </a:r>
            <a:r>
              <a:rPr lang="en-GB" err="1"/>
              <a:t>gróðurhúsalofttegundir</a:t>
            </a:r>
            <a:r>
              <a:rPr lang="en-GB"/>
              <a:t> </a:t>
            </a:r>
            <a:r>
              <a:rPr lang="en-GB" err="1"/>
              <a:t>ef</a:t>
            </a:r>
            <a:r>
              <a:rPr lang="en-GB"/>
              <a:t> </a:t>
            </a:r>
            <a:r>
              <a:rPr lang="en-GB" err="1"/>
              <a:t>hann</a:t>
            </a:r>
            <a:r>
              <a:rPr lang="en-GB"/>
              <a:t> </a:t>
            </a:r>
            <a:r>
              <a:rPr lang="en-GB" err="1"/>
              <a:t>endar</a:t>
            </a:r>
            <a:r>
              <a:rPr lang="en-GB"/>
              <a:t> í </a:t>
            </a:r>
            <a:r>
              <a:rPr lang="en-GB" err="1"/>
              <a:t>urðun</a:t>
            </a:r>
            <a:r>
              <a:rPr lang="en-GB"/>
              <a:t>. Því er </a:t>
            </a:r>
            <a:r>
              <a:rPr lang="en-GB" err="1"/>
              <a:t>mikilvægt</a:t>
            </a:r>
            <a:r>
              <a:rPr lang="en-GB"/>
              <a:t> að </a:t>
            </a:r>
            <a:r>
              <a:rPr lang="en-GB" err="1"/>
              <a:t>grípa</a:t>
            </a:r>
            <a:r>
              <a:rPr lang="en-GB"/>
              <a:t> </a:t>
            </a:r>
            <a:r>
              <a:rPr lang="en-GB" err="1"/>
              <a:t>til</a:t>
            </a:r>
            <a:r>
              <a:rPr lang="en-GB"/>
              <a:t> </a:t>
            </a:r>
            <a:r>
              <a:rPr lang="en-GB" err="1"/>
              <a:t>aðgerða</a:t>
            </a:r>
            <a:r>
              <a:rPr lang="en-GB"/>
              <a:t> </a:t>
            </a:r>
            <a:r>
              <a:rPr lang="en-GB" err="1"/>
              <a:t>til</a:t>
            </a:r>
            <a:r>
              <a:rPr lang="en-GB"/>
              <a:t> </a:t>
            </a:r>
            <a:r>
              <a:rPr lang="en-GB" err="1"/>
              <a:t>þess</a:t>
            </a:r>
            <a:r>
              <a:rPr lang="en-GB"/>
              <a:t> að </a:t>
            </a:r>
            <a:r>
              <a:rPr lang="en-GB" err="1"/>
              <a:t>halda</a:t>
            </a:r>
            <a:r>
              <a:rPr lang="en-GB"/>
              <a:t> </a:t>
            </a:r>
            <a:r>
              <a:rPr lang="en-GB" err="1"/>
              <a:t>lífrænum</a:t>
            </a:r>
            <a:r>
              <a:rPr lang="en-GB"/>
              <a:t> </a:t>
            </a:r>
            <a:r>
              <a:rPr lang="en-GB" err="1"/>
              <a:t>úrgangi</a:t>
            </a:r>
            <a:r>
              <a:rPr lang="en-GB"/>
              <a:t> í </a:t>
            </a:r>
            <a:r>
              <a:rPr lang="en-GB" err="1"/>
              <a:t>lágmarki</a:t>
            </a:r>
            <a:r>
              <a:rPr lang="en-GB"/>
              <a:t> og koma </a:t>
            </a:r>
            <a:r>
              <a:rPr lang="en-GB" err="1"/>
              <a:t>honum</a:t>
            </a:r>
            <a:r>
              <a:rPr lang="en-GB"/>
              <a:t> í </a:t>
            </a:r>
            <a:r>
              <a:rPr lang="en-GB" err="1"/>
              <a:t>endurvinnslu</a:t>
            </a:r>
            <a:r>
              <a:rPr lang="en-GB"/>
              <a:t> </a:t>
            </a:r>
            <a:r>
              <a:rPr lang="en-GB" err="1"/>
              <a:t>þ.e</a:t>
            </a:r>
            <a:r>
              <a:rPr lang="en-GB"/>
              <a:t>. </a:t>
            </a:r>
            <a:r>
              <a:rPr lang="en-GB" err="1"/>
              <a:t>jarðgerð</a:t>
            </a:r>
            <a:r>
              <a:rPr lang="en-GB"/>
              <a:t>.</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err="1"/>
              <a:t>Finna</a:t>
            </a:r>
            <a:r>
              <a:rPr lang="en-GB"/>
              <a:t> </a:t>
            </a:r>
            <a:r>
              <a:rPr lang="en-GB" err="1"/>
              <a:t>má</a:t>
            </a:r>
            <a:r>
              <a:rPr lang="en-GB"/>
              <a:t> </a:t>
            </a:r>
            <a:r>
              <a:rPr lang="en-GB" err="1"/>
              <a:t>fleiri</a:t>
            </a:r>
            <a:r>
              <a:rPr lang="en-GB"/>
              <a:t> </a:t>
            </a:r>
            <a:r>
              <a:rPr lang="en-GB" err="1"/>
              <a:t>góð</a:t>
            </a:r>
            <a:r>
              <a:rPr lang="en-GB"/>
              <a:t> </a:t>
            </a:r>
            <a:r>
              <a:rPr lang="en-GB" err="1"/>
              <a:t>ráð</a:t>
            </a:r>
            <a:r>
              <a:rPr lang="en-GB"/>
              <a:t> í </a:t>
            </a:r>
            <a:r>
              <a:rPr lang="en-GB" err="1"/>
              <a:t>leiðbeiningabæklingnum</a:t>
            </a:r>
            <a:r>
              <a:rPr lang="en-GB"/>
              <a:t>, </a:t>
            </a:r>
            <a:r>
              <a:rPr lang="en-GB" err="1"/>
              <a:t>sem</a:t>
            </a:r>
            <a:r>
              <a:rPr lang="en-GB"/>
              <a:t> </a:t>
            </a:r>
            <a:r>
              <a:rPr lang="en-GB" err="1"/>
              <a:t>skipt</a:t>
            </a:r>
            <a:r>
              <a:rPr lang="en-GB"/>
              <a:t> er </a:t>
            </a:r>
            <a:r>
              <a:rPr lang="en-GB" err="1"/>
              <a:t>niður</a:t>
            </a:r>
            <a:r>
              <a:rPr lang="en-GB"/>
              <a:t> í </a:t>
            </a:r>
            <a:r>
              <a:rPr lang="en-GB" err="1"/>
              <a:t>fjóra</a:t>
            </a:r>
            <a:r>
              <a:rPr lang="en-GB"/>
              <a:t> </a:t>
            </a:r>
            <a:r>
              <a:rPr lang="en-GB" err="1"/>
              <a:t>þætti</a:t>
            </a:r>
            <a:r>
              <a:rPr lang="en-GB"/>
              <a:t>: a) </a:t>
            </a:r>
            <a:r>
              <a:rPr lang="en-GB" err="1"/>
              <a:t>vinnulag</a:t>
            </a:r>
            <a:r>
              <a:rPr lang="en-GB"/>
              <a:t>, b) </a:t>
            </a:r>
            <a:r>
              <a:rPr lang="en-GB" err="1"/>
              <a:t>framreiðsla</a:t>
            </a:r>
            <a:r>
              <a:rPr lang="en-GB"/>
              <a:t> </a:t>
            </a:r>
            <a:r>
              <a:rPr lang="en-GB" err="1"/>
              <a:t>matvæla</a:t>
            </a:r>
            <a:r>
              <a:rPr lang="en-GB"/>
              <a:t>, c) </a:t>
            </a:r>
            <a:r>
              <a:rPr lang="en-GB" err="1"/>
              <a:t>þjálfun</a:t>
            </a:r>
            <a:r>
              <a:rPr lang="en-GB"/>
              <a:t> </a:t>
            </a:r>
            <a:r>
              <a:rPr lang="en-GB" err="1"/>
              <a:t>starfsmanna</a:t>
            </a:r>
            <a:r>
              <a:rPr lang="en-GB"/>
              <a:t> og d) </a:t>
            </a:r>
            <a:r>
              <a:rPr lang="en-GB" err="1"/>
              <a:t>neytendur</a:t>
            </a:r>
            <a:r>
              <a:rPr lang="en-GB"/>
              <a:t>. </a:t>
            </a:r>
            <a:endParaRPr lang="en-US"/>
          </a:p>
        </p:txBody>
      </p:sp>
      <p:sp>
        <p:nvSpPr>
          <p:cNvPr id="4" name="Slide Number Placeholder 3"/>
          <p:cNvSpPr>
            <a:spLocks noGrp="1"/>
          </p:cNvSpPr>
          <p:nvPr>
            <p:ph type="sldNum" sz="quarter" idx="10"/>
          </p:nvPr>
        </p:nvSpPr>
        <p:spPr/>
        <p:txBody>
          <a:bodyPr/>
          <a:lstStyle/>
          <a:p>
            <a:fld id="{95C68945-9022-4CD2-8CCF-BE0AFC2CC4B8}" type="slidenum">
              <a:rPr lang="en-US"/>
              <a:t>11</a:t>
            </a:fld>
            <a:endParaRPr lang="en-US"/>
          </a:p>
        </p:txBody>
      </p:sp>
    </p:spTree>
    <p:extLst>
      <p:ext uri="{BB962C8B-B14F-4D97-AF65-F5344CB8AC3E}">
        <p14:creationId xmlns:p14="http://schemas.microsoft.com/office/powerpoint/2010/main" val="3179086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err="1"/>
              <a:t>Aðgerðin</a:t>
            </a:r>
            <a:r>
              <a:rPr lang="en-US"/>
              <a:t> </a:t>
            </a:r>
            <a:r>
              <a:rPr lang="en-US" err="1"/>
              <a:t>hljómar</a:t>
            </a:r>
            <a:r>
              <a:rPr lang="en-US"/>
              <a:t> </a:t>
            </a:r>
            <a:r>
              <a:rPr lang="en-US" err="1"/>
              <a:t>svona</a:t>
            </a:r>
            <a:r>
              <a:rPr lang="en-US"/>
              <a:t>: </a:t>
            </a:r>
            <a:r>
              <a:rPr lang="is-IS" sz="1200" b="0" i="0" u="none" strike="noStrike">
                <a:solidFill>
                  <a:srgbClr val="000000"/>
                </a:solidFill>
                <a:effectLst/>
                <a:latin typeface="Calibri" panose="020F0502020204030204" pitchFamily="34" charset="0"/>
              </a:rPr>
              <a:t>Stofnunin hefur gert athugun á magni matarsóunar frá eldhúsi/mötuneyti í minnst 1 viku á árinu. Mælingarnar skulu vera tvenns konar; annars vegar matarsóun í framreiðslu (magn matar sem er eldaður og ekki nýttur) og hins vegar matarsóun af diskum í matsal. Niðurstöðum er miðlað til allra starfsmanna og mötuneytisþjónustu. </a:t>
            </a:r>
            <a:br>
              <a:rPr lang="is-IS" sz="1200" b="0" i="0" u="none" strike="noStrike">
                <a:solidFill>
                  <a:srgbClr val="000000"/>
                </a:solidFill>
                <a:effectLst/>
                <a:latin typeface="Calibri" panose="020F0502020204030204" pitchFamily="34" charset="0"/>
              </a:rPr>
            </a:br>
            <a:r>
              <a:rPr lang="is-IS" sz="1200" b="0" i="0" u="none" strike="noStrike">
                <a:solidFill>
                  <a:srgbClr val="000000"/>
                </a:solidFill>
                <a:effectLst/>
                <a:latin typeface="Calibri" panose="020F0502020204030204" pitchFamily="34" charset="0"/>
              </a:rPr>
              <a:t>Leiðbeiningar um skráningu má finna hér: https://graenskref.is/vinnugogn/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is-IS" sz="1200" b="0" i="0" u="none" strike="noStrike">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b="0" i="0" u="none" strike="noStrike">
                <a:solidFill>
                  <a:srgbClr val="000000"/>
                </a:solidFill>
                <a:effectLst/>
                <a:latin typeface="Calibri" panose="020F0502020204030204" pitchFamily="34" charset="0"/>
              </a:rPr>
              <a:t>Þessum upplýsingum ber stofnunum að skrá í Græna bókhaldið sem skilað er fyrir 1. apríl ár hvert. Með því gefst tækifæri til að fylgjast með frammistöðunni milli ára, aðlaga markmið og aðgerðir. Auk þess veitir þetta tækifæri til vitundarvakningu og fræðslu til starfsmanna. </a:t>
            </a:r>
            <a:endParaRPr lang="en-US"/>
          </a:p>
        </p:txBody>
      </p:sp>
      <p:sp>
        <p:nvSpPr>
          <p:cNvPr id="4" name="Slide Number Placeholder 3"/>
          <p:cNvSpPr>
            <a:spLocks noGrp="1"/>
          </p:cNvSpPr>
          <p:nvPr>
            <p:ph type="sldNum" sz="quarter" idx="10"/>
          </p:nvPr>
        </p:nvSpPr>
        <p:spPr/>
        <p:txBody>
          <a:bodyPr/>
          <a:lstStyle/>
          <a:p>
            <a:fld id="{95C68945-9022-4CD2-8CCF-BE0AFC2CC4B8}" type="slidenum">
              <a:rPr lang="en-US"/>
              <a:t>12</a:t>
            </a:fld>
            <a:endParaRPr lang="en-US"/>
          </a:p>
        </p:txBody>
      </p:sp>
    </p:spTree>
    <p:extLst>
      <p:ext uri="{BB962C8B-B14F-4D97-AF65-F5344CB8AC3E}">
        <p14:creationId xmlns:p14="http://schemas.microsoft.com/office/powerpoint/2010/main" val="3700510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err="1"/>
              <a:t>Umhverfisstofnun</a:t>
            </a:r>
            <a:r>
              <a:rPr lang="en-US"/>
              <a:t> </a:t>
            </a:r>
            <a:r>
              <a:rPr lang="en-US" err="1"/>
              <a:t>gaf</a:t>
            </a:r>
            <a:r>
              <a:rPr lang="en-US"/>
              <a:t> </a:t>
            </a:r>
            <a:r>
              <a:rPr lang="en-US" err="1"/>
              <a:t>út</a:t>
            </a:r>
            <a:r>
              <a:rPr lang="en-US"/>
              <a:t> </a:t>
            </a:r>
            <a:r>
              <a:rPr lang="en-US" err="1"/>
              <a:t>leiðbeiningar</a:t>
            </a:r>
            <a:r>
              <a:rPr lang="en-US"/>
              <a:t> </a:t>
            </a:r>
            <a:r>
              <a:rPr lang="en-US" err="1"/>
              <a:t>fyrir</a:t>
            </a:r>
            <a:r>
              <a:rPr lang="en-US"/>
              <a:t> </a:t>
            </a:r>
            <a:r>
              <a:rPr lang="en-US" err="1"/>
              <a:t>mötuneyti</a:t>
            </a:r>
            <a:r>
              <a:rPr lang="en-US"/>
              <a:t> </a:t>
            </a:r>
            <a:r>
              <a:rPr lang="en-US" err="1"/>
              <a:t>varðandi</a:t>
            </a:r>
            <a:r>
              <a:rPr lang="en-US"/>
              <a:t> </a:t>
            </a:r>
            <a:r>
              <a:rPr lang="en-US" err="1"/>
              <a:t>matarsóun</a:t>
            </a:r>
            <a:r>
              <a:rPr lang="en-US"/>
              <a:t> </a:t>
            </a:r>
            <a:r>
              <a:rPr lang="en-US" err="1"/>
              <a:t>og</a:t>
            </a:r>
            <a:r>
              <a:rPr lang="en-US"/>
              <a:t> </a:t>
            </a:r>
            <a:r>
              <a:rPr lang="en-US" err="1"/>
              <a:t>umbúðanotkun</a:t>
            </a:r>
            <a:r>
              <a:rPr lang="en-US"/>
              <a:t> á </a:t>
            </a:r>
            <a:r>
              <a:rPr lang="en-US" err="1"/>
              <a:t>síðasta</a:t>
            </a:r>
            <a:r>
              <a:rPr lang="en-US"/>
              <a:t> </a:t>
            </a:r>
            <a:r>
              <a:rPr lang="en-US" err="1"/>
              <a:t>ári</a:t>
            </a:r>
            <a:r>
              <a:rPr lang="en-US"/>
              <a:t> </a:t>
            </a:r>
            <a:r>
              <a:rPr lang="en-US" err="1"/>
              <a:t>sem</a:t>
            </a:r>
            <a:r>
              <a:rPr lang="en-US"/>
              <a:t> </a:t>
            </a:r>
            <a:r>
              <a:rPr lang="en-US" err="1"/>
              <a:t>finna</a:t>
            </a:r>
            <a:r>
              <a:rPr lang="en-US"/>
              <a:t> </a:t>
            </a:r>
            <a:r>
              <a:rPr lang="en-US" err="1"/>
              <a:t>má</a:t>
            </a:r>
            <a:r>
              <a:rPr lang="en-US"/>
              <a:t> </a:t>
            </a:r>
            <a:r>
              <a:rPr lang="en-US" err="1"/>
              <a:t>hér</a:t>
            </a:r>
            <a:r>
              <a:rPr lang="en-US"/>
              <a:t>: https://graenskref.is/wp-content/uploads/2022/03/leidbeiningar_motuneyti_baeklingur_pages-1.pdf</a:t>
            </a:r>
          </a:p>
          <a:p>
            <a:endParaRPr lang="en-GB"/>
          </a:p>
          <a:p>
            <a:r>
              <a:rPr lang="en-GB" err="1"/>
              <a:t>Umbúðir</a:t>
            </a:r>
            <a:r>
              <a:rPr lang="en-GB"/>
              <a:t> eru oft og </a:t>
            </a:r>
            <a:r>
              <a:rPr lang="en-GB" err="1"/>
              <a:t>tíðum</a:t>
            </a:r>
            <a:r>
              <a:rPr lang="en-GB"/>
              <a:t> </a:t>
            </a:r>
            <a:r>
              <a:rPr lang="en-GB" err="1"/>
              <a:t>nauðsynlegar</a:t>
            </a:r>
            <a:r>
              <a:rPr lang="en-GB"/>
              <a:t> </a:t>
            </a:r>
            <a:r>
              <a:rPr lang="en-GB" err="1"/>
              <a:t>vegna</a:t>
            </a:r>
            <a:r>
              <a:rPr lang="en-GB"/>
              <a:t> </a:t>
            </a:r>
            <a:r>
              <a:rPr lang="en-GB" err="1"/>
              <a:t>matvælaöryggis</a:t>
            </a:r>
            <a:r>
              <a:rPr lang="en-GB"/>
              <a:t> og </a:t>
            </a:r>
            <a:r>
              <a:rPr lang="en-GB" err="1"/>
              <a:t>einnig</a:t>
            </a:r>
            <a:r>
              <a:rPr lang="en-GB"/>
              <a:t> geta </a:t>
            </a:r>
            <a:r>
              <a:rPr lang="en-GB" err="1"/>
              <a:t>þær</a:t>
            </a:r>
            <a:r>
              <a:rPr lang="en-GB"/>
              <a:t> </a:t>
            </a:r>
            <a:r>
              <a:rPr lang="en-GB" err="1"/>
              <a:t>aukið</a:t>
            </a:r>
            <a:r>
              <a:rPr lang="en-GB"/>
              <a:t> </a:t>
            </a:r>
            <a:r>
              <a:rPr lang="en-GB" err="1"/>
              <a:t>geymsluþol</a:t>
            </a:r>
            <a:r>
              <a:rPr lang="en-GB"/>
              <a:t> </a:t>
            </a:r>
            <a:r>
              <a:rPr lang="en-GB" err="1"/>
              <a:t>vara</a:t>
            </a:r>
            <a:r>
              <a:rPr lang="en-GB"/>
              <a:t> og </a:t>
            </a:r>
            <a:r>
              <a:rPr lang="en-GB" err="1"/>
              <a:t>þar</a:t>
            </a:r>
            <a:r>
              <a:rPr lang="en-GB"/>
              <a:t> með </a:t>
            </a:r>
            <a:r>
              <a:rPr lang="en-GB" err="1"/>
              <a:t>dregið</a:t>
            </a:r>
            <a:r>
              <a:rPr lang="en-GB"/>
              <a:t> úr matarsóun. Í </a:t>
            </a:r>
            <a:r>
              <a:rPr lang="en-GB" err="1"/>
              <a:t>mörgum</a:t>
            </a:r>
            <a:r>
              <a:rPr lang="en-GB"/>
              <a:t> </a:t>
            </a:r>
            <a:r>
              <a:rPr lang="en-GB" err="1"/>
              <a:t>tilfellum</a:t>
            </a:r>
            <a:r>
              <a:rPr lang="en-GB"/>
              <a:t> er </a:t>
            </a:r>
            <a:r>
              <a:rPr lang="en-GB" err="1"/>
              <a:t>þó</a:t>
            </a:r>
            <a:r>
              <a:rPr lang="en-GB"/>
              <a:t> </a:t>
            </a:r>
            <a:r>
              <a:rPr lang="en-GB" err="1"/>
              <a:t>matvælum</a:t>
            </a:r>
            <a:r>
              <a:rPr lang="en-GB"/>
              <a:t> </a:t>
            </a:r>
            <a:r>
              <a:rPr lang="en-GB" err="1"/>
              <a:t>pakkað</a:t>
            </a:r>
            <a:r>
              <a:rPr lang="en-GB"/>
              <a:t> inn í </a:t>
            </a:r>
            <a:r>
              <a:rPr lang="en-GB" err="1"/>
              <a:t>óþarfa</a:t>
            </a:r>
            <a:r>
              <a:rPr lang="en-GB"/>
              <a:t> </a:t>
            </a:r>
            <a:r>
              <a:rPr lang="en-GB" err="1"/>
              <a:t>umbúðir</a:t>
            </a:r>
            <a:r>
              <a:rPr lang="en-GB"/>
              <a:t>. </a:t>
            </a:r>
            <a:r>
              <a:rPr lang="en-GB" err="1"/>
              <a:t>Besta</a:t>
            </a:r>
            <a:r>
              <a:rPr lang="en-GB"/>
              <a:t> </a:t>
            </a:r>
            <a:r>
              <a:rPr lang="en-GB" err="1"/>
              <a:t>leiðin</a:t>
            </a:r>
            <a:r>
              <a:rPr lang="en-GB"/>
              <a:t> </a:t>
            </a:r>
            <a:r>
              <a:rPr lang="en-GB" err="1"/>
              <a:t>til</a:t>
            </a:r>
            <a:r>
              <a:rPr lang="en-GB"/>
              <a:t> að </a:t>
            </a:r>
            <a:r>
              <a:rPr lang="en-GB" err="1"/>
              <a:t>draga</a:t>
            </a:r>
            <a:r>
              <a:rPr lang="en-GB"/>
              <a:t> úr </a:t>
            </a:r>
            <a:r>
              <a:rPr lang="en-GB" err="1"/>
              <a:t>áhrifum</a:t>
            </a:r>
            <a:r>
              <a:rPr lang="en-GB"/>
              <a:t> </a:t>
            </a:r>
            <a:r>
              <a:rPr lang="en-GB" err="1"/>
              <a:t>umbúða</a:t>
            </a:r>
            <a:r>
              <a:rPr lang="en-GB"/>
              <a:t> á </a:t>
            </a:r>
            <a:r>
              <a:rPr lang="en-GB" err="1"/>
              <a:t>umhverfið</a:t>
            </a:r>
            <a:r>
              <a:rPr lang="en-GB"/>
              <a:t> er að </a:t>
            </a:r>
            <a:r>
              <a:rPr lang="en-GB" err="1"/>
              <a:t>draga</a:t>
            </a:r>
            <a:r>
              <a:rPr lang="en-GB"/>
              <a:t> úr </a:t>
            </a:r>
            <a:r>
              <a:rPr lang="en-GB" err="1"/>
              <a:t>notkun</a:t>
            </a:r>
            <a:r>
              <a:rPr lang="en-GB"/>
              <a:t> </a:t>
            </a:r>
            <a:r>
              <a:rPr lang="en-GB" err="1"/>
              <a:t>þeirra</a:t>
            </a:r>
            <a:r>
              <a:rPr lang="en-GB"/>
              <a:t> eins og </a:t>
            </a:r>
            <a:r>
              <a:rPr lang="en-GB" err="1"/>
              <a:t>mögulegt</a:t>
            </a:r>
            <a:r>
              <a:rPr lang="en-GB"/>
              <a:t> er. Þá er </a:t>
            </a:r>
            <a:r>
              <a:rPr lang="en-GB" err="1"/>
              <a:t>mikilvægt</a:t>
            </a:r>
            <a:r>
              <a:rPr lang="en-GB"/>
              <a:t> að </a:t>
            </a:r>
            <a:r>
              <a:rPr lang="en-GB" err="1"/>
              <a:t>endurnota</a:t>
            </a:r>
            <a:r>
              <a:rPr lang="en-GB"/>
              <a:t> </a:t>
            </a:r>
            <a:r>
              <a:rPr lang="en-GB" err="1"/>
              <a:t>umbúðir</a:t>
            </a:r>
            <a:r>
              <a:rPr lang="en-GB"/>
              <a:t> og að koma </a:t>
            </a:r>
            <a:r>
              <a:rPr lang="en-GB" err="1"/>
              <a:t>einnota</a:t>
            </a:r>
            <a:r>
              <a:rPr lang="en-GB"/>
              <a:t> </a:t>
            </a:r>
            <a:r>
              <a:rPr lang="en-GB" err="1"/>
              <a:t>umbúðum</a:t>
            </a:r>
            <a:r>
              <a:rPr lang="en-GB"/>
              <a:t> </a:t>
            </a:r>
            <a:r>
              <a:rPr lang="en-GB" err="1"/>
              <a:t>til</a:t>
            </a:r>
            <a:r>
              <a:rPr lang="en-GB"/>
              <a:t> </a:t>
            </a:r>
            <a:r>
              <a:rPr lang="en-GB" err="1"/>
              <a:t>endurvinnslu</a:t>
            </a:r>
            <a:r>
              <a:rPr lang="en-GB"/>
              <a:t>.</a:t>
            </a:r>
          </a:p>
          <a:p>
            <a:endParaRPr lang="en-GB"/>
          </a:p>
          <a:p>
            <a:r>
              <a:rPr lang="en-GB" err="1"/>
              <a:t>Finna</a:t>
            </a:r>
            <a:r>
              <a:rPr lang="en-GB"/>
              <a:t> </a:t>
            </a:r>
            <a:r>
              <a:rPr lang="en-GB" err="1"/>
              <a:t>má</a:t>
            </a:r>
            <a:r>
              <a:rPr lang="en-GB"/>
              <a:t> </a:t>
            </a:r>
            <a:r>
              <a:rPr lang="en-GB" err="1"/>
              <a:t>fleiri</a:t>
            </a:r>
            <a:r>
              <a:rPr lang="en-GB"/>
              <a:t> </a:t>
            </a:r>
            <a:r>
              <a:rPr lang="en-GB" err="1"/>
              <a:t>góð</a:t>
            </a:r>
            <a:r>
              <a:rPr lang="en-GB"/>
              <a:t> </a:t>
            </a:r>
            <a:r>
              <a:rPr lang="en-GB" err="1"/>
              <a:t>ráð</a:t>
            </a:r>
            <a:r>
              <a:rPr lang="en-GB"/>
              <a:t> í </a:t>
            </a:r>
            <a:r>
              <a:rPr lang="en-GB" err="1"/>
              <a:t>leiðbeiningabæklingnum</a:t>
            </a:r>
            <a:r>
              <a:rPr lang="en-GB"/>
              <a:t>, </a:t>
            </a:r>
            <a:r>
              <a:rPr lang="en-GB" err="1"/>
              <a:t>sem</a:t>
            </a:r>
            <a:r>
              <a:rPr lang="en-GB"/>
              <a:t> </a:t>
            </a:r>
            <a:r>
              <a:rPr lang="en-GB" err="1"/>
              <a:t>skipt</a:t>
            </a:r>
            <a:r>
              <a:rPr lang="en-GB"/>
              <a:t> er </a:t>
            </a:r>
            <a:r>
              <a:rPr lang="en-GB" err="1"/>
              <a:t>niður</a:t>
            </a:r>
            <a:r>
              <a:rPr lang="en-GB"/>
              <a:t> í a) </a:t>
            </a:r>
            <a:r>
              <a:rPr lang="en-GB" err="1"/>
              <a:t>innkaup</a:t>
            </a:r>
            <a:r>
              <a:rPr lang="en-GB"/>
              <a:t> og b) </a:t>
            </a:r>
            <a:r>
              <a:rPr lang="en-GB" err="1"/>
              <a:t>eldhús</a:t>
            </a:r>
            <a:r>
              <a:rPr lang="en-GB"/>
              <a:t> og </a:t>
            </a:r>
            <a:r>
              <a:rPr lang="en-GB" err="1"/>
              <a:t>framreiðsla</a:t>
            </a:r>
            <a:r>
              <a:rPr lang="en-GB"/>
              <a:t>.</a:t>
            </a:r>
            <a:endParaRPr lang="en-US"/>
          </a:p>
        </p:txBody>
      </p:sp>
      <p:sp>
        <p:nvSpPr>
          <p:cNvPr id="4" name="Slide Number Placeholder 3"/>
          <p:cNvSpPr>
            <a:spLocks noGrp="1"/>
          </p:cNvSpPr>
          <p:nvPr>
            <p:ph type="sldNum" sz="quarter" idx="10"/>
          </p:nvPr>
        </p:nvSpPr>
        <p:spPr/>
        <p:txBody>
          <a:bodyPr/>
          <a:lstStyle/>
          <a:p>
            <a:fld id="{95C68945-9022-4CD2-8CCF-BE0AFC2CC4B8}" type="slidenum">
              <a:rPr lang="en-US"/>
              <a:t>13</a:t>
            </a:fld>
            <a:endParaRPr lang="en-US"/>
          </a:p>
        </p:txBody>
      </p:sp>
    </p:spTree>
    <p:extLst>
      <p:ext uri="{BB962C8B-B14F-4D97-AF65-F5344CB8AC3E}">
        <p14:creationId xmlns:p14="http://schemas.microsoft.com/office/powerpoint/2010/main" val="26364891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Ræðið</a:t>
            </a:r>
            <a:r>
              <a:rPr lang="en-US">
                <a:cs typeface="Calibri"/>
              </a:rPr>
              <a:t> saman </a:t>
            </a:r>
            <a:r>
              <a:rPr lang="en-US" err="1">
                <a:cs typeface="Calibri"/>
              </a:rPr>
              <a:t>og</a:t>
            </a:r>
            <a:r>
              <a:rPr lang="en-US">
                <a:cs typeface="Calibri"/>
              </a:rPr>
              <a:t> </a:t>
            </a:r>
            <a:r>
              <a:rPr lang="en-US" err="1">
                <a:cs typeface="Calibri"/>
              </a:rPr>
              <a:t>hvetjið</a:t>
            </a:r>
            <a:r>
              <a:rPr lang="en-US">
                <a:cs typeface="Calibri"/>
              </a:rPr>
              <a:t> </a:t>
            </a:r>
            <a:r>
              <a:rPr lang="en-US" err="1">
                <a:cs typeface="Calibri"/>
              </a:rPr>
              <a:t>starfsfólk</a:t>
            </a:r>
            <a:r>
              <a:rPr lang="en-US">
                <a:cs typeface="Calibri"/>
              </a:rPr>
              <a:t> </a:t>
            </a:r>
            <a:r>
              <a:rPr lang="en-US" err="1">
                <a:cs typeface="Calibri"/>
              </a:rPr>
              <a:t>til</a:t>
            </a:r>
            <a:r>
              <a:rPr lang="en-US">
                <a:cs typeface="Calibri"/>
              </a:rPr>
              <a:t> </a:t>
            </a:r>
            <a:r>
              <a:rPr lang="en-US" err="1">
                <a:cs typeface="Calibri"/>
              </a:rPr>
              <a:t>að</a:t>
            </a:r>
            <a:r>
              <a:rPr lang="en-US">
                <a:cs typeface="Calibri"/>
              </a:rPr>
              <a:t> </a:t>
            </a:r>
            <a:r>
              <a:rPr lang="en-US" err="1">
                <a:cs typeface="Calibri"/>
              </a:rPr>
              <a:t>koma</a:t>
            </a:r>
            <a:r>
              <a:rPr lang="en-US">
                <a:cs typeface="Calibri"/>
              </a:rPr>
              <a:t> </a:t>
            </a:r>
            <a:r>
              <a:rPr lang="en-US" err="1">
                <a:cs typeface="Calibri"/>
              </a:rPr>
              <a:t>með</a:t>
            </a:r>
            <a:r>
              <a:rPr lang="en-US">
                <a:cs typeface="Calibri"/>
              </a:rPr>
              <a:t> </a:t>
            </a:r>
            <a:r>
              <a:rPr lang="en-US" err="1">
                <a:cs typeface="Calibri"/>
              </a:rPr>
              <a:t>hugmyndir</a:t>
            </a:r>
            <a:r>
              <a:rPr lang="en-US">
                <a:cs typeface="Calibri"/>
              </a:rPr>
              <a:t> </a:t>
            </a:r>
            <a:r>
              <a:rPr lang="en-US" err="1">
                <a:cs typeface="Calibri"/>
              </a:rPr>
              <a:t>að</a:t>
            </a:r>
            <a:r>
              <a:rPr lang="en-US">
                <a:cs typeface="Calibri"/>
              </a:rPr>
              <a:t> </a:t>
            </a:r>
            <a:r>
              <a:rPr lang="en-US" err="1">
                <a:cs typeface="Calibri"/>
              </a:rPr>
              <a:t>því</a:t>
            </a:r>
            <a:r>
              <a:rPr lang="en-US">
                <a:cs typeface="Calibri"/>
              </a:rPr>
              <a:t> </a:t>
            </a:r>
            <a:r>
              <a:rPr lang="en-US" err="1">
                <a:cs typeface="Calibri"/>
              </a:rPr>
              <a:t>hvernig</a:t>
            </a:r>
            <a:r>
              <a:rPr lang="en-US">
                <a:cs typeface="Calibri"/>
              </a:rPr>
              <a:t> </a:t>
            </a:r>
            <a:r>
              <a:rPr lang="en-US" err="1">
                <a:cs typeface="Calibri"/>
              </a:rPr>
              <a:t>þið</a:t>
            </a:r>
            <a:r>
              <a:rPr lang="en-US">
                <a:cs typeface="Calibri"/>
              </a:rPr>
              <a:t> </a:t>
            </a:r>
            <a:r>
              <a:rPr lang="en-US" err="1">
                <a:cs typeface="Calibri"/>
              </a:rPr>
              <a:t>getið</a:t>
            </a:r>
            <a:r>
              <a:rPr lang="en-US">
                <a:cs typeface="Calibri"/>
              </a:rPr>
              <a:t> </a:t>
            </a:r>
            <a:r>
              <a:rPr lang="en-US" err="1">
                <a:cs typeface="Calibri"/>
              </a:rPr>
              <a:t>minnkað</a:t>
            </a:r>
            <a:r>
              <a:rPr lang="en-US">
                <a:cs typeface="Calibri"/>
              </a:rPr>
              <a:t> </a:t>
            </a:r>
            <a:r>
              <a:rPr lang="en-US" err="1">
                <a:cs typeface="Calibri"/>
              </a:rPr>
              <a:t>matarsóun</a:t>
            </a:r>
            <a:r>
              <a:rPr lang="en-US">
                <a:cs typeface="Calibri"/>
              </a:rPr>
              <a:t> á </a:t>
            </a:r>
            <a:r>
              <a:rPr lang="en-US" err="1">
                <a:cs typeface="Calibri"/>
              </a:rPr>
              <a:t>ykkar</a:t>
            </a:r>
            <a:r>
              <a:rPr lang="en-US">
                <a:cs typeface="Calibri"/>
              </a:rPr>
              <a:t> </a:t>
            </a:r>
            <a:r>
              <a:rPr lang="en-US" err="1">
                <a:cs typeface="Calibri"/>
              </a:rPr>
              <a:t>vinnustað</a:t>
            </a:r>
            <a:r>
              <a:rPr lang="en-US">
                <a:cs typeface="Calibri"/>
              </a:rPr>
              <a:t>. </a:t>
            </a:r>
            <a:r>
              <a:rPr lang="en-US" err="1">
                <a:cs typeface="Calibri"/>
              </a:rPr>
              <a:t>Betur</a:t>
            </a:r>
            <a:r>
              <a:rPr lang="en-US">
                <a:cs typeface="Calibri"/>
              </a:rPr>
              <a:t> </a:t>
            </a:r>
            <a:r>
              <a:rPr lang="en-US" err="1">
                <a:cs typeface="Calibri"/>
              </a:rPr>
              <a:t>sjá</a:t>
            </a:r>
            <a:r>
              <a:rPr lang="en-US">
                <a:cs typeface="Calibri"/>
              </a:rPr>
              <a:t> </a:t>
            </a:r>
            <a:r>
              <a:rPr lang="en-US" err="1">
                <a:cs typeface="Calibri"/>
              </a:rPr>
              <a:t>augu</a:t>
            </a:r>
            <a:r>
              <a:rPr lang="en-US">
                <a:cs typeface="Calibri"/>
              </a:rPr>
              <a:t> </a:t>
            </a:r>
            <a:r>
              <a:rPr lang="en-US" err="1">
                <a:cs typeface="Calibri"/>
              </a:rPr>
              <a:t>en</a:t>
            </a:r>
            <a:r>
              <a:rPr lang="en-US">
                <a:cs typeface="Calibri"/>
              </a:rPr>
              <a:t> </a:t>
            </a:r>
            <a:r>
              <a:rPr lang="en-US" err="1">
                <a:cs typeface="Calibri"/>
              </a:rPr>
              <a:t>auga</a:t>
            </a:r>
            <a:r>
              <a:rPr lang="en-US">
                <a:cs typeface="Calibri"/>
              </a:rPr>
              <a:t> </a:t>
            </a:r>
            <a:r>
              <a:rPr lang="en-US">
                <a:cs typeface="Calibri"/>
                <a:sym typeface="Wingdings" panose="05000000000000000000" pitchFamily="2" charset="2"/>
              </a:rPr>
              <a:t> </a:t>
            </a:r>
            <a:endParaRPr lang="en-US">
              <a:cs typeface="Calibri"/>
            </a:endParaRPr>
          </a:p>
        </p:txBody>
      </p:sp>
      <p:sp>
        <p:nvSpPr>
          <p:cNvPr id="4" name="Slide Number Placeholder 3"/>
          <p:cNvSpPr>
            <a:spLocks noGrp="1"/>
          </p:cNvSpPr>
          <p:nvPr>
            <p:ph type="sldNum" sz="quarter" idx="10"/>
          </p:nvPr>
        </p:nvSpPr>
        <p:spPr/>
        <p:txBody>
          <a:bodyPr/>
          <a:lstStyle/>
          <a:p>
            <a:fld id="{95C68945-9022-4CD2-8CCF-BE0AFC2CC4B8}" type="slidenum">
              <a:rPr lang="en-US"/>
              <a:t>14</a:t>
            </a:fld>
            <a:endParaRPr lang="en-US"/>
          </a:p>
        </p:txBody>
      </p:sp>
    </p:spTree>
    <p:extLst>
      <p:ext uri="{BB962C8B-B14F-4D97-AF65-F5344CB8AC3E}">
        <p14:creationId xmlns:p14="http://schemas.microsoft.com/office/powerpoint/2010/main" val="3732854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652D-E1F3-4261-B37C-3ABC2D2377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D85CC6B-8E65-4842-9865-CCA125214D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6A4FC49-E119-4A06-86EA-B08037355AB4}"/>
              </a:ext>
            </a:extLst>
          </p:cNvPr>
          <p:cNvSpPr>
            <a:spLocks noGrp="1"/>
          </p:cNvSpPr>
          <p:nvPr>
            <p:ph type="dt" sz="half" idx="10"/>
          </p:nvPr>
        </p:nvSpPr>
        <p:spPr/>
        <p:txBody>
          <a:bodyPr/>
          <a:lstStyle/>
          <a:p>
            <a:fld id="{B7FB1370-0857-405A-94FF-C66198B519EE}" type="datetimeFigureOut">
              <a:rPr lang="en-GB" smtClean="0"/>
              <a:t>14/03/2023</a:t>
            </a:fld>
            <a:endParaRPr lang="en-GB"/>
          </a:p>
        </p:txBody>
      </p:sp>
      <p:sp>
        <p:nvSpPr>
          <p:cNvPr id="5" name="Footer Placeholder 4">
            <a:extLst>
              <a:ext uri="{FF2B5EF4-FFF2-40B4-BE49-F238E27FC236}">
                <a16:creationId xmlns:a16="http://schemas.microsoft.com/office/drawing/2014/main" id="{8A5D9111-79D5-4A6D-A6D5-D401B2D530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4FE3D9-E4EE-406A-832C-F99AB25551DA}"/>
              </a:ext>
            </a:extLst>
          </p:cNvPr>
          <p:cNvSpPr>
            <a:spLocks noGrp="1"/>
          </p:cNvSpPr>
          <p:nvPr>
            <p:ph type="sldNum" sz="quarter" idx="12"/>
          </p:nvPr>
        </p:nvSpPr>
        <p:spPr/>
        <p:txBody>
          <a:bodyPr/>
          <a:lstStyle/>
          <a:p>
            <a:fld id="{7A7B3DE4-673F-4B2A-A1BD-822A23B831D5}" type="slidenum">
              <a:rPr lang="en-GB" smtClean="0"/>
              <a:t>‹#›</a:t>
            </a:fld>
            <a:endParaRPr lang="en-GB"/>
          </a:p>
        </p:txBody>
      </p:sp>
    </p:spTree>
    <p:extLst>
      <p:ext uri="{BB962C8B-B14F-4D97-AF65-F5344CB8AC3E}">
        <p14:creationId xmlns:p14="http://schemas.microsoft.com/office/powerpoint/2010/main" val="1913558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F9007-A9D9-4E78-93DD-9F7EA25032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CCA7C5-E7B6-4A65-ADEA-AD54D6AB2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4092EE-2F3F-4C2C-BF8C-37B3E75C1BDB}"/>
              </a:ext>
            </a:extLst>
          </p:cNvPr>
          <p:cNvSpPr>
            <a:spLocks noGrp="1"/>
          </p:cNvSpPr>
          <p:nvPr>
            <p:ph type="dt" sz="half" idx="10"/>
          </p:nvPr>
        </p:nvSpPr>
        <p:spPr/>
        <p:txBody>
          <a:bodyPr/>
          <a:lstStyle/>
          <a:p>
            <a:fld id="{B7FB1370-0857-405A-94FF-C66198B519EE}" type="datetimeFigureOut">
              <a:rPr lang="en-GB" smtClean="0"/>
              <a:t>14/03/2023</a:t>
            </a:fld>
            <a:endParaRPr lang="en-GB"/>
          </a:p>
        </p:txBody>
      </p:sp>
      <p:sp>
        <p:nvSpPr>
          <p:cNvPr id="5" name="Footer Placeholder 4">
            <a:extLst>
              <a:ext uri="{FF2B5EF4-FFF2-40B4-BE49-F238E27FC236}">
                <a16:creationId xmlns:a16="http://schemas.microsoft.com/office/drawing/2014/main" id="{7ED2FF1A-61B1-4046-8B02-6B6DB698CF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D25F94-C052-4154-B229-6774AC16892A}"/>
              </a:ext>
            </a:extLst>
          </p:cNvPr>
          <p:cNvSpPr>
            <a:spLocks noGrp="1"/>
          </p:cNvSpPr>
          <p:nvPr>
            <p:ph type="sldNum" sz="quarter" idx="12"/>
          </p:nvPr>
        </p:nvSpPr>
        <p:spPr/>
        <p:txBody>
          <a:bodyPr/>
          <a:lstStyle/>
          <a:p>
            <a:fld id="{7A7B3DE4-673F-4B2A-A1BD-822A23B831D5}" type="slidenum">
              <a:rPr lang="en-GB" smtClean="0"/>
              <a:t>‹#›</a:t>
            </a:fld>
            <a:endParaRPr lang="en-GB"/>
          </a:p>
        </p:txBody>
      </p:sp>
    </p:spTree>
    <p:extLst>
      <p:ext uri="{BB962C8B-B14F-4D97-AF65-F5344CB8AC3E}">
        <p14:creationId xmlns:p14="http://schemas.microsoft.com/office/powerpoint/2010/main" val="4187588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88E48-D55D-46FC-8466-46BA0A4A00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C503CA3-5979-4EC7-B7B5-4CE6ADFBD1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657F9C-6369-4642-BC93-628C5F2C0484}"/>
              </a:ext>
            </a:extLst>
          </p:cNvPr>
          <p:cNvSpPr>
            <a:spLocks noGrp="1"/>
          </p:cNvSpPr>
          <p:nvPr>
            <p:ph type="dt" sz="half" idx="10"/>
          </p:nvPr>
        </p:nvSpPr>
        <p:spPr/>
        <p:txBody>
          <a:bodyPr/>
          <a:lstStyle/>
          <a:p>
            <a:fld id="{B7FB1370-0857-405A-94FF-C66198B519EE}" type="datetimeFigureOut">
              <a:rPr lang="en-GB" smtClean="0"/>
              <a:t>14/03/2023</a:t>
            </a:fld>
            <a:endParaRPr lang="en-GB"/>
          </a:p>
        </p:txBody>
      </p:sp>
      <p:sp>
        <p:nvSpPr>
          <p:cNvPr id="5" name="Footer Placeholder 4">
            <a:extLst>
              <a:ext uri="{FF2B5EF4-FFF2-40B4-BE49-F238E27FC236}">
                <a16:creationId xmlns:a16="http://schemas.microsoft.com/office/drawing/2014/main" id="{7A4ECE32-AD16-4C42-AC78-B2F306F391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6EFD3F-447C-4E6B-9973-3EADC335BA87}"/>
              </a:ext>
            </a:extLst>
          </p:cNvPr>
          <p:cNvSpPr>
            <a:spLocks noGrp="1"/>
          </p:cNvSpPr>
          <p:nvPr>
            <p:ph type="sldNum" sz="quarter" idx="12"/>
          </p:nvPr>
        </p:nvSpPr>
        <p:spPr/>
        <p:txBody>
          <a:bodyPr/>
          <a:lstStyle/>
          <a:p>
            <a:fld id="{7A7B3DE4-673F-4B2A-A1BD-822A23B831D5}" type="slidenum">
              <a:rPr lang="en-GB" smtClean="0"/>
              <a:t>‹#›</a:t>
            </a:fld>
            <a:endParaRPr lang="en-GB"/>
          </a:p>
        </p:txBody>
      </p:sp>
    </p:spTree>
    <p:extLst>
      <p:ext uri="{BB962C8B-B14F-4D97-AF65-F5344CB8AC3E}">
        <p14:creationId xmlns:p14="http://schemas.microsoft.com/office/powerpoint/2010/main" val="1114971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C04BA-C3D9-4C25-B942-BFE3B6BF9CB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8321A5-363A-4B0E-B27F-B4576C7C19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D7AF3C3-A149-4EB6-AFAA-6B45E81461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7A008C0-D980-4430-87D5-F71B07EF0F77}"/>
              </a:ext>
            </a:extLst>
          </p:cNvPr>
          <p:cNvSpPr>
            <a:spLocks noGrp="1"/>
          </p:cNvSpPr>
          <p:nvPr>
            <p:ph type="dt" sz="half" idx="10"/>
          </p:nvPr>
        </p:nvSpPr>
        <p:spPr/>
        <p:txBody>
          <a:bodyPr/>
          <a:lstStyle/>
          <a:p>
            <a:fld id="{B7FB1370-0857-405A-94FF-C66198B519EE}" type="datetimeFigureOut">
              <a:rPr lang="en-GB" smtClean="0"/>
              <a:t>14/03/2023</a:t>
            </a:fld>
            <a:endParaRPr lang="en-GB"/>
          </a:p>
        </p:txBody>
      </p:sp>
      <p:sp>
        <p:nvSpPr>
          <p:cNvPr id="6" name="Footer Placeholder 5">
            <a:extLst>
              <a:ext uri="{FF2B5EF4-FFF2-40B4-BE49-F238E27FC236}">
                <a16:creationId xmlns:a16="http://schemas.microsoft.com/office/drawing/2014/main" id="{698A0753-C400-4D50-BB4A-78BCDB165D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7EFC2F-26E5-4CCB-B3B3-A665DCB27BB3}"/>
              </a:ext>
            </a:extLst>
          </p:cNvPr>
          <p:cNvSpPr>
            <a:spLocks noGrp="1"/>
          </p:cNvSpPr>
          <p:nvPr>
            <p:ph type="sldNum" sz="quarter" idx="12"/>
          </p:nvPr>
        </p:nvSpPr>
        <p:spPr/>
        <p:txBody>
          <a:bodyPr/>
          <a:lstStyle/>
          <a:p>
            <a:fld id="{7A7B3DE4-673F-4B2A-A1BD-822A23B831D5}" type="slidenum">
              <a:rPr lang="en-GB" smtClean="0"/>
              <a:t>‹#›</a:t>
            </a:fld>
            <a:endParaRPr lang="en-GB"/>
          </a:p>
        </p:txBody>
      </p:sp>
    </p:spTree>
    <p:extLst>
      <p:ext uri="{BB962C8B-B14F-4D97-AF65-F5344CB8AC3E}">
        <p14:creationId xmlns:p14="http://schemas.microsoft.com/office/powerpoint/2010/main" val="348187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0B60B-8ADC-4FF2-953E-1999DCA6FBD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04206EC-3B3E-4E24-9935-CC2B7A89ED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45C328-5021-4F4A-A3CD-E337EAB0A9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E1C1D08-95CC-4D08-B181-AECFE10634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B801B4-3D15-4B79-AB4A-5E21A84A04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CB33003-9D92-4D2D-BC01-2D6623D35A52}"/>
              </a:ext>
            </a:extLst>
          </p:cNvPr>
          <p:cNvSpPr>
            <a:spLocks noGrp="1"/>
          </p:cNvSpPr>
          <p:nvPr>
            <p:ph type="dt" sz="half" idx="10"/>
          </p:nvPr>
        </p:nvSpPr>
        <p:spPr/>
        <p:txBody>
          <a:bodyPr/>
          <a:lstStyle/>
          <a:p>
            <a:fld id="{B7FB1370-0857-405A-94FF-C66198B519EE}" type="datetimeFigureOut">
              <a:rPr lang="en-GB" smtClean="0"/>
              <a:t>14/03/2023</a:t>
            </a:fld>
            <a:endParaRPr lang="en-GB"/>
          </a:p>
        </p:txBody>
      </p:sp>
      <p:sp>
        <p:nvSpPr>
          <p:cNvPr id="8" name="Footer Placeholder 7">
            <a:extLst>
              <a:ext uri="{FF2B5EF4-FFF2-40B4-BE49-F238E27FC236}">
                <a16:creationId xmlns:a16="http://schemas.microsoft.com/office/drawing/2014/main" id="{4FA2E5E4-0C71-46C1-BCF6-F3850EEC097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5DE1966-11B6-4977-A2E5-3E0E4E1D6345}"/>
              </a:ext>
            </a:extLst>
          </p:cNvPr>
          <p:cNvSpPr>
            <a:spLocks noGrp="1"/>
          </p:cNvSpPr>
          <p:nvPr>
            <p:ph type="sldNum" sz="quarter" idx="12"/>
          </p:nvPr>
        </p:nvSpPr>
        <p:spPr/>
        <p:txBody>
          <a:bodyPr/>
          <a:lstStyle/>
          <a:p>
            <a:fld id="{7A7B3DE4-673F-4B2A-A1BD-822A23B831D5}" type="slidenum">
              <a:rPr lang="en-GB" smtClean="0"/>
              <a:t>‹#›</a:t>
            </a:fld>
            <a:endParaRPr lang="en-GB"/>
          </a:p>
        </p:txBody>
      </p:sp>
    </p:spTree>
    <p:extLst>
      <p:ext uri="{BB962C8B-B14F-4D97-AF65-F5344CB8AC3E}">
        <p14:creationId xmlns:p14="http://schemas.microsoft.com/office/powerpoint/2010/main" val="3403618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87F91-290D-4F1D-ACF9-63B7BE6B925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AA5ED7E-2274-45E5-ADDB-51B50DDC5811}"/>
              </a:ext>
            </a:extLst>
          </p:cNvPr>
          <p:cNvSpPr>
            <a:spLocks noGrp="1"/>
          </p:cNvSpPr>
          <p:nvPr>
            <p:ph type="dt" sz="half" idx="10"/>
          </p:nvPr>
        </p:nvSpPr>
        <p:spPr/>
        <p:txBody>
          <a:bodyPr/>
          <a:lstStyle/>
          <a:p>
            <a:fld id="{B7FB1370-0857-405A-94FF-C66198B519EE}" type="datetimeFigureOut">
              <a:rPr lang="en-GB" smtClean="0"/>
              <a:t>14/03/2023</a:t>
            </a:fld>
            <a:endParaRPr lang="en-GB"/>
          </a:p>
        </p:txBody>
      </p:sp>
      <p:sp>
        <p:nvSpPr>
          <p:cNvPr id="4" name="Footer Placeholder 3">
            <a:extLst>
              <a:ext uri="{FF2B5EF4-FFF2-40B4-BE49-F238E27FC236}">
                <a16:creationId xmlns:a16="http://schemas.microsoft.com/office/drawing/2014/main" id="{5798F20D-1B4D-4E96-AFDA-0FCFE43AEBE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B404BCD-EF51-4C95-BE40-8B574A7D77D4}"/>
              </a:ext>
            </a:extLst>
          </p:cNvPr>
          <p:cNvSpPr>
            <a:spLocks noGrp="1"/>
          </p:cNvSpPr>
          <p:nvPr>
            <p:ph type="sldNum" sz="quarter" idx="12"/>
          </p:nvPr>
        </p:nvSpPr>
        <p:spPr/>
        <p:txBody>
          <a:bodyPr/>
          <a:lstStyle/>
          <a:p>
            <a:fld id="{7A7B3DE4-673F-4B2A-A1BD-822A23B831D5}" type="slidenum">
              <a:rPr lang="en-GB" smtClean="0"/>
              <a:t>‹#›</a:t>
            </a:fld>
            <a:endParaRPr lang="en-GB"/>
          </a:p>
        </p:txBody>
      </p:sp>
    </p:spTree>
    <p:extLst>
      <p:ext uri="{BB962C8B-B14F-4D97-AF65-F5344CB8AC3E}">
        <p14:creationId xmlns:p14="http://schemas.microsoft.com/office/powerpoint/2010/main" val="2567989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13868B-AA2F-4AC7-917E-10A4203F79B8}"/>
              </a:ext>
            </a:extLst>
          </p:cNvPr>
          <p:cNvSpPr>
            <a:spLocks noGrp="1"/>
          </p:cNvSpPr>
          <p:nvPr>
            <p:ph type="dt" sz="half" idx="10"/>
          </p:nvPr>
        </p:nvSpPr>
        <p:spPr/>
        <p:txBody>
          <a:bodyPr/>
          <a:lstStyle/>
          <a:p>
            <a:fld id="{B7FB1370-0857-405A-94FF-C66198B519EE}" type="datetimeFigureOut">
              <a:rPr lang="en-GB" smtClean="0"/>
              <a:t>14/03/2023</a:t>
            </a:fld>
            <a:endParaRPr lang="en-GB"/>
          </a:p>
        </p:txBody>
      </p:sp>
      <p:sp>
        <p:nvSpPr>
          <p:cNvPr id="3" name="Footer Placeholder 2">
            <a:extLst>
              <a:ext uri="{FF2B5EF4-FFF2-40B4-BE49-F238E27FC236}">
                <a16:creationId xmlns:a16="http://schemas.microsoft.com/office/drawing/2014/main" id="{21E50DF8-D628-4D82-A3F6-5125EF4B921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F3E511-DC3E-4C22-AEBD-535B8546B109}"/>
              </a:ext>
            </a:extLst>
          </p:cNvPr>
          <p:cNvSpPr>
            <a:spLocks noGrp="1"/>
          </p:cNvSpPr>
          <p:nvPr>
            <p:ph type="sldNum" sz="quarter" idx="12"/>
          </p:nvPr>
        </p:nvSpPr>
        <p:spPr/>
        <p:txBody>
          <a:bodyPr/>
          <a:lstStyle/>
          <a:p>
            <a:fld id="{7A7B3DE4-673F-4B2A-A1BD-822A23B831D5}" type="slidenum">
              <a:rPr lang="en-GB" smtClean="0"/>
              <a:t>‹#›</a:t>
            </a:fld>
            <a:endParaRPr lang="en-GB"/>
          </a:p>
        </p:txBody>
      </p:sp>
    </p:spTree>
    <p:extLst>
      <p:ext uri="{BB962C8B-B14F-4D97-AF65-F5344CB8AC3E}">
        <p14:creationId xmlns:p14="http://schemas.microsoft.com/office/powerpoint/2010/main" val="2220225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7D7B8-9A18-48EE-8931-70208D7591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D3CA0DA-523F-401E-A380-0D9422FB9E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E30DFD4-853E-41C6-B354-902979C50A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3B952E-6F5B-47A7-A0CA-0D2E991A07CE}"/>
              </a:ext>
            </a:extLst>
          </p:cNvPr>
          <p:cNvSpPr>
            <a:spLocks noGrp="1"/>
          </p:cNvSpPr>
          <p:nvPr>
            <p:ph type="dt" sz="half" idx="10"/>
          </p:nvPr>
        </p:nvSpPr>
        <p:spPr/>
        <p:txBody>
          <a:bodyPr/>
          <a:lstStyle/>
          <a:p>
            <a:fld id="{B7FB1370-0857-405A-94FF-C66198B519EE}" type="datetimeFigureOut">
              <a:rPr lang="en-GB" smtClean="0"/>
              <a:t>14/03/2023</a:t>
            </a:fld>
            <a:endParaRPr lang="en-GB"/>
          </a:p>
        </p:txBody>
      </p:sp>
      <p:sp>
        <p:nvSpPr>
          <p:cNvPr id="6" name="Footer Placeholder 5">
            <a:extLst>
              <a:ext uri="{FF2B5EF4-FFF2-40B4-BE49-F238E27FC236}">
                <a16:creationId xmlns:a16="http://schemas.microsoft.com/office/drawing/2014/main" id="{C56288AD-7155-466E-84DE-66788513E7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E5DDF8-E145-401F-B921-EECC29866B95}"/>
              </a:ext>
            </a:extLst>
          </p:cNvPr>
          <p:cNvSpPr>
            <a:spLocks noGrp="1"/>
          </p:cNvSpPr>
          <p:nvPr>
            <p:ph type="sldNum" sz="quarter" idx="12"/>
          </p:nvPr>
        </p:nvSpPr>
        <p:spPr/>
        <p:txBody>
          <a:bodyPr/>
          <a:lstStyle/>
          <a:p>
            <a:fld id="{7A7B3DE4-673F-4B2A-A1BD-822A23B831D5}" type="slidenum">
              <a:rPr lang="en-GB" smtClean="0"/>
              <a:t>‹#›</a:t>
            </a:fld>
            <a:endParaRPr lang="en-GB"/>
          </a:p>
        </p:txBody>
      </p:sp>
    </p:spTree>
    <p:extLst>
      <p:ext uri="{BB962C8B-B14F-4D97-AF65-F5344CB8AC3E}">
        <p14:creationId xmlns:p14="http://schemas.microsoft.com/office/powerpoint/2010/main" val="246333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DB4B7-3091-467D-BAEA-6D28726E88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93F22CA-4EDA-40C6-B407-8B5391B29F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289B9D9-94F2-4E02-A2D1-7AD8797B99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FFA7A8-74E4-4774-B2DA-708FEBB0A824}"/>
              </a:ext>
            </a:extLst>
          </p:cNvPr>
          <p:cNvSpPr>
            <a:spLocks noGrp="1"/>
          </p:cNvSpPr>
          <p:nvPr>
            <p:ph type="dt" sz="half" idx="10"/>
          </p:nvPr>
        </p:nvSpPr>
        <p:spPr/>
        <p:txBody>
          <a:bodyPr/>
          <a:lstStyle/>
          <a:p>
            <a:fld id="{B7FB1370-0857-405A-94FF-C66198B519EE}" type="datetimeFigureOut">
              <a:rPr lang="en-GB" smtClean="0"/>
              <a:t>14/03/2023</a:t>
            </a:fld>
            <a:endParaRPr lang="en-GB"/>
          </a:p>
        </p:txBody>
      </p:sp>
      <p:sp>
        <p:nvSpPr>
          <p:cNvPr id="6" name="Footer Placeholder 5">
            <a:extLst>
              <a:ext uri="{FF2B5EF4-FFF2-40B4-BE49-F238E27FC236}">
                <a16:creationId xmlns:a16="http://schemas.microsoft.com/office/drawing/2014/main" id="{4B53E1FA-60B5-4603-930A-F74C1E41B7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95CEDB-173E-4AE1-926E-6A5E2DB091DA}"/>
              </a:ext>
            </a:extLst>
          </p:cNvPr>
          <p:cNvSpPr>
            <a:spLocks noGrp="1"/>
          </p:cNvSpPr>
          <p:nvPr>
            <p:ph type="sldNum" sz="quarter" idx="12"/>
          </p:nvPr>
        </p:nvSpPr>
        <p:spPr/>
        <p:txBody>
          <a:bodyPr/>
          <a:lstStyle/>
          <a:p>
            <a:fld id="{7A7B3DE4-673F-4B2A-A1BD-822A23B831D5}" type="slidenum">
              <a:rPr lang="en-GB" smtClean="0"/>
              <a:t>‹#›</a:t>
            </a:fld>
            <a:endParaRPr lang="en-GB"/>
          </a:p>
        </p:txBody>
      </p:sp>
    </p:spTree>
    <p:extLst>
      <p:ext uri="{BB962C8B-B14F-4D97-AF65-F5344CB8AC3E}">
        <p14:creationId xmlns:p14="http://schemas.microsoft.com/office/powerpoint/2010/main" val="895164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40788-E049-461C-897D-D1E240E5599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07A76E-A248-483E-9F22-3BA0160A73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3C0AEB0-0178-4077-88C9-C0331EA6793E}"/>
              </a:ext>
            </a:extLst>
          </p:cNvPr>
          <p:cNvSpPr>
            <a:spLocks noGrp="1"/>
          </p:cNvSpPr>
          <p:nvPr>
            <p:ph type="dt" sz="half" idx="10"/>
          </p:nvPr>
        </p:nvSpPr>
        <p:spPr/>
        <p:txBody>
          <a:bodyPr/>
          <a:lstStyle/>
          <a:p>
            <a:fld id="{B7FB1370-0857-405A-94FF-C66198B519EE}" type="datetimeFigureOut">
              <a:rPr lang="en-GB" smtClean="0"/>
              <a:t>14/03/2023</a:t>
            </a:fld>
            <a:endParaRPr lang="en-GB"/>
          </a:p>
        </p:txBody>
      </p:sp>
      <p:sp>
        <p:nvSpPr>
          <p:cNvPr id="5" name="Footer Placeholder 4">
            <a:extLst>
              <a:ext uri="{FF2B5EF4-FFF2-40B4-BE49-F238E27FC236}">
                <a16:creationId xmlns:a16="http://schemas.microsoft.com/office/drawing/2014/main" id="{C304CF9E-9B95-48F5-8013-CBE9693C9D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F24A7D-21B9-4D38-A140-7A264A50DB06}"/>
              </a:ext>
            </a:extLst>
          </p:cNvPr>
          <p:cNvSpPr>
            <a:spLocks noGrp="1"/>
          </p:cNvSpPr>
          <p:nvPr>
            <p:ph type="sldNum" sz="quarter" idx="12"/>
          </p:nvPr>
        </p:nvSpPr>
        <p:spPr/>
        <p:txBody>
          <a:bodyPr/>
          <a:lstStyle/>
          <a:p>
            <a:fld id="{7A7B3DE4-673F-4B2A-A1BD-822A23B831D5}" type="slidenum">
              <a:rPr lang="en-GB" smtClean="0"/>
              <a:t>‹#›</a:t>
            </a:fld>
            <a:endParaRPr lang="en-GB"/>
          </a:p>
        </p:txBody>
      </p:sp>
    </p:spTree>
    <p:extLst>
      <p:ext uri="{BB962C8B-B14F-4D97-AF65-F5344CB8AC3E}">
        <p14:creationId xmlns:p14="http://schemas.microsoft.com/office/powerpoint/2010/main" val="3977971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D5D43A-5020-4028-8EF5-94C03BFADE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372178A-51DA-45D7-B1AD-D1B9BF384F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1BD614-DA7A-40A0-AC27-6C1A516EFEAA}"/>
              </a:ext>
            </a:extLst>
          </p:cNvPr>
          <p:cNvSpPr>
            <a:spLocks noGrp="1"/>
          </p:cNvSpPr>
          <p:nvPr>
            <p:ph type="dt" sz="half" idx="10"/>
          </p:nvPr>
        </p:nvSpPr>
        <p:spPr/>
        <p:txBody>
          <a:bodyPr/>
          <a:lstStyle/>
          <a:p>
            <a:fld id="{B7FB1370-0857-405A-94FF-C66198B519EE}" type="datetimeFigureOut">
              <a:rPr lang="en-GB" smtClean="0"/>
              <a:t>14/03/2023</a:t>
            </a:fld>
            <a:endParaRPr lang="en-GB"/>
          </a:p>
        </p:txBody>
      </p:sp>
      <p:sp>
        <p:nvSpPr>
          <p:cNvPr id="5" name="Footer Placeholder 4">
            <a:extLst>
              <a:ext uri="{FF2B5EF4-FFF2-40B4-BE49-F238E27FC236}">
                <a16:creationId xmlns:a16="http://schemas.microsoft.com/office/drawing/2014/main" id="{82A8D7E4-93D7-43D0-AF76-9BD2470202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C6F083-EB5E-4D10-BF31-7D8B5925B054}"/>
              </a:ext>
            </a:extLst>
          </p:cNvPr>
          <p:cNvSpPr>
            <a:spLocks noGrp="1"/>
          </p:cNvSpPr>
          <p:nvPr>
            <p:ph type="sldNum" sz="quarter" idx="12"/>
          </p:nvPr>
        </p:nvSpPr>
        <p:spPr/>
        <p:txBody>
          <a:bodyPr/>
          <a:lstStyle/>
          <a:p>
            <a:fld id="{7A7B3DE4-673F-4B2A-A1BD-822A23B831D5}" type="slidenum">
              <a:rPr lang="en-GB" smtClean="0"/>
              <a:t>‹#›</a:t>
            </a:fld>
            <a:endParaRPr lang="en-GB"/>
          </a:p>
        </p:txBody>
      </p:sp>
    </p:spTree>
    <p:extLst>
      <p:ext uri="{BB962C8B-B14F-4D97-AF65-F5344CB8AC3E}">
        <p14:creationId xmlns:p14="http://schemas.microsoft.com/office/powerpoint/2010/main" val="3568649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0C6916-D0D5-48E4-A9C7-3E58968F8F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823822-FCF8-4228-BD45-A1EA8B3148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CC4E77-83C4-4FD4-8BA7-C6640EFD28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B1370-0857-405A-94FF-C66198B519EE}" type="datetimeFigureOut">
              <a:rPr lang="en-GB" smtClean="0"/>
              <a:t>14/03/2023</a:t>
            </a:fld>
            <a:endParaRPr lang="en-GB"/>
          </a:p>
        </p:txBody>
      </p:sp>
      <p:sp>
        <p:nvSpPr>
          <p:cNvPr id="5" name="Footer Placeholder 4">
            <a:extLst>
              <a:ext uri="{FF2B5EF4-FFF2-40B4-BE49-F238E27FC236}">
                <a16:creationId xmlns:a16="http://schemas.microsoft.com/office/drawing/2014/main" id="{9CB83E93-901B-44A6-9706-8CF4C3FC03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0E289AC-F963-4FBF-A563-25C6624657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7B3DE4-673F-4B2A-A1BD-822A23B831D5}" type="slidenum">
              <a:rPr lang="en-GB" smtClean="0"/>
              <a:t>‹#›</a:t>
            </a:fld>
            <a:endParaRPr lang="en-GB"/>
          </a:p>
        </p:txBody>
      </p:sp>
    </p:spTree>
    <p:extLst>
      <p:ext uri="{BB962C8B-B14F-4D97-AF65-F5344CB8AC3E}">
        <p14:creationId xmlns:p14="http://schemas.microsoft.com/office/powerpoint/2010/main" val="4189067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jpe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7.png"/><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image" Target="../media/image20.png"/><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5.jpe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6.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5.jpe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6.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5.jpe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6.png"/><Relationship Id="rId4" Type="http://schemas.openxmlformats.org/officeDocument/2006/relationships/image" Target="../media/image14.png"/><Relationship Id="rId9"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AutoShape 4">
            <a:extLst>
              <a:ext uri="{FF2B5EF4-FFF2-40B4-BE49-F238E27FC236}">
                <a16:creationId xmlns:a16="http://schemas.microsoft.com/office/drawing/2014/main" id="{09C41693-DC70-4AB5-AE9F-377C36D3FAFA}"/>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a:extLst>
              <a:ext uri="{FF2B5EF4-FFF2-40B4-BE49-F238E27FC236}">
                <a16:creationId xmlns:a16="http://schemas.microsoft.com/office/drawing/2014/main" id="{35D48C90-F4C8-494B-B2DE-692BA25B23B1}"/>
              </a:ext>
            </a:extLst>
          </p:cNvPr>
          <p:cNvPicPr>
            <a:picLocks noChangeAspect="1"/>
          </p:cNvPicPr>
          <p:nvPr/>
        </p:nvPicPr>
        <p:blipFill>
          <a:blip r:embed="rId4"/>
          <a:stretch>
            <a:fillRect/>
          </a:stretch>
        </p:blipFill>
        <p:spPr>
          <a:xfrm>
            <a:off x="546834" y="5470635"/>
            <a:ext cx="4424001" cy="1171946"/>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40D7FAF0-5219-46A5-8756-DE2A036503CE}"/>
              </a:ext>
            </a:extLst>
          </p:cNvPr>
          <p:cNvPicPr>
            <a:picLocks noChangeAspect="1"/>
          </p:cNvPicPr>
          <p:nvPr/>
        </p:nvPicPr>
        <p:blipFill>
          <a:blip r:embed="rId5"/>
          <a:stretch>
            <a:fillRect/>
          </a:stretch>
        </p:blipFill>
        <p:spPr>
          <a:xfrm>
            <a:off x="228416" y="5320977"/>
            <a:ext cx="4742419" cy="1471262"/>
          </a:xfrm>
          <a:prstGeom prst="rect">
            <a:avLst/>
          </a:prstGeom>
        </p:spPr>
      </p:pic>
    </p:spTree>
    <p:extLst>
      <p:ext uri="{BB962C8B-B14F-4D97-AF65-F5344CB8AC3E}">
        <p14:creationId xmlns:p14="http://schemas.microsoft.com/office/powerpoint/2010/main" val="2095220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48434086-6730-4377-A6D4-4C80F8EFEA5A}"/>
              </a:ext>
            </a:extLst>
          </p:cNvPr>
          <p:cNvPicPr>
            <a:picLocks noChangeAspect="1"/>
          </p:cNvPicPr>
          <p:nvPr/>
        </p:nvPicPr>
        <p:blipFill>
          <a:blip r:embed="rId4"/>
          <a:stretch>
            <a:fillRect/>
          </a:stretch>
        </p:blipFill>
        <p:spPr>
          <a:xfrm>
            <a:off x="576199" y="6078869"/>
            <a:ext cx="2277360" cy="650674"/>
          </a:xfrm>
          <a:prstGeom prst="rect">
            <a:avLst/>
          </a:prstGeom>
        </p:spPr>
      </p:pic>
      <p:pic>
        <p:nvPicPr>
          <p:cNvPr id="5" name="Picture 4" descr="A picture containing graphical user interface&#10;&#10;Description automatically generated">
            <a:extLst>
              <a:ext uri="{FF2B5EF4-FFF2-40B4-BE49-F238E27FC236}">
                <a16:creationId xmlns:a16="http://schemas.microsoft.com/office/drawing/2014/main" id="{9AC1D5F4-F8A0-4643-B8C5-A599C5F1E4B4}"/>
              </a:ext>
            </a:extLst>
          </p:cNvPr>
          <p:cNvPicPr>
            <a:picLocks noChangeAspect="1"/>
          </p:cNvPicPr>
          <p:nvPr/>
        </p:nvPicPr>
        <p:blipFill>
          <a:blip r:embed="rId5"/>
          <a:stretch>
            <a:fillRect/>
          </a:stretch>
        </p:blipFill>
        <p:spPr>
          <a:xfrm>
            <a:off x="350737" y="6096164"/>
            <a:ext cx="2043157" cy="633379"/>
          </a:xfrm>
          <a:prstGeom prst="rect">
            <a:avLst/>
          </a:prstGeom>
        </p:spPr>
      </p:pic>
      <p:pic>
        <p:nvPicPr>
          <p:cNvPr id="6" name="Picture 5">
            <a:extLst>
              <a:ext uri="{FF2B5EF4-FFF2-40B4-BE49-F238E27FC236}">
                <a16:creationId xmlns:a16="http://schemas.microsoft.com/office/drawing/2014/main" id="{D8663806-9598-4E37-A8A0-AD3155367860}"/>
              </a:ext>
            </a:extLst>
          </p:cNvPr>
          <p:cNvPicPr>
            <a:picLocks noChangeAspect="1"/>
          </p:cNvPicPr>
          <p:nvPr/>
        </p:nvPicPr>
        <p:blipFill>
          <a:blip r:embed="rId4"/>
          <a:stretch>
            <a:fillRect/>
          </a:stretch>
        </p:blipFill>
        <p:spPr>
          <a:xfrm>
            <a:off x="9243152" y="6096164"/>
            <a:ext cx="2762781" cy="650674"/>
          </a:xfrm>
          <a:prstGeom prst="rect">
            <a:avLst/>
          </a:prstGeom>
        </p:spPr>
      </p:pic>
      <p:pic>
        <p:nvPicPr>
          <p:cNvPr id="7" name="Picture 6" descr="Logo&#10;&#10;Description automatically generated with medium confidence">
            <a:extLst>
              <a:ext uri="{FF2B5EF4-FFF2-40B4-BE49-F238E27FC236}">
                <a16:creationId xmlns:a16="http://schemas.microsoft.com/office/drawing/2014/main" id="{60DFD5DC-3F9C-4BD9-8AAE-30F6C5BA6AA1}"/>
              </a:ext>
            </a:extLst>
          </p:cNvPr>
          <p:cNvPicPr>
            <a:picLocks noChangeAspect="1"/>
          </p:cNvPicPr>
          <p:nvPr/>
        </p:nvPicPr>
        <p:blipFill>
          <a:blip r:embed="rId6"/>
          <a:stretch>
            <a:fillRect/>
          </a:stretch>
        </p:blipFill>
        <p:spPr>
          <a:xfrm>
            <a:off x="10799290" y="6048156"/>
            <a:ext cx="1109019" cy="698682"/>
          </a:xfrm>
          <a:prstGeom prst="rect">
            <a:avLst/>
          </a:prstGeom>
        </p:spPr>
      </p:pic>
    </p:spTree>
    <p:extLst>
      <p:ext uri="{BB962C8B-B14F-4D97-AF65-F5344CB8AC3E}">
        <p14:creationId xmlns:p14="http://schemas.microsoft.com/office/powerpoint/2010/main" val="1811329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E0521-FF3D-53A0-90AB-A2186AB70410}"/>
              </a:ext>
            </a:extLst>
          </p:cNvPr>
          <p:cNvSpPr>
            <a:spLocks noGrp="1"/>
          </p:cNvSpPr>
          <p:nvPr>
            <p:ph type="title"/>
          </p:nvPr>
        </p:nvSpPr>
        <p:spPr/>
        <p:txBody>
          <a:bodyPr/>
          <a:lstStyle/>
          <a:p>
            <a:endParaRPr lang="en-GB"/>
          </a:p>
        </p:txBody>
      </p:sp>
      <p:pic>
        <p:nvPicPr>
          <p:cNvPr id="4" name="Picture 4" descr="A picture containing text&#10;&#10;Description automatically generated">
            <a:extLst>
              <a:ext uri="{FF2B5EF4-FFF2-40B4-BE49-F238E27FC236}">
                <a16:creationId xmlns:a16="http://schemas.microsoft.com/office/drawing/2014/main" id="{5B0A4988-D42F-117E-2758-A7FD17FCD199}"/>
              </a:ext>
            </a:extLst>
          </p:cNvPr>
          <p:cNvPicPr>
            <a:picLocks noGrp="1" noChangeAspect="1"/>
          </p:cNvPicPr>
          <p:nvPr>
            <p:ph idx="1"/>
          </p:nvPr>
        </p:nvPicPr>
        <p:blipFill>
          <a:blip r:embed="rId3"/>
          <a:stretch>
            <a:fillRect/>
          </a:stretch>
        </p:blipFill>
        <p:spPr>
          <a:xfrm>
            <a:off x="0" y="2015"/>
            <a:ext cx="12192000" cy="6855557"/>
          </a:xfrm>
        </p:spPr>
      </p:pic>
      <p:pic>
        <p:nvPicPr>
          <p:cNvPr id="6" name="Picture 6" descr="Shape, rectangle&#10;&#10;Description automatically generated">
            <a:extLst>
              <a:ext uri="{FF2B5EF4-FFF2-40B4-BE49-F238E27FC236}">
                <a16:creationId xmlns:a16="http://schemas.microsoft.com/office/drawing/2014/main" id="{0D1822B9-9F78-2A19-7726-4B393F7D0409}"/>
              </a:ext>
            </a:extLst>
          </p:cNvPr>
          <p:cNvPicPr>
            <a:picLocks noChangeAspect="1"/>
          </p:cNvPicPr>
          <p:nvPr/>
        </p:nvPicPr>
        <p:blipFill>
          <a:blip r:embed="rId4"/>
          <a:stretch>
            <a:fillRect/>
          </a:stretch>
        </p:blipFill>
        <p:spPr>
          <a:xfrm>
            <a:off x="9030433" y="3383451"/>
            <a:ext cx="1184519" cy="638175"/>
          </a:xfrm>
          <a:prstGeom prst="rect">
            <a:avLst/>
          </a:prstGeom>
        </p:spPr>
      </p:pic>
      <p:pic>
        <p:nvPicPr>
          <p:cNvPr id="7" name="Picture 7">
            <a:extLst>
              <a:ext uri="{FF2B5EF4-FFF2-40B4-BE49-F238E27FC236}">
                <a16:creationId xmlns:a16="http://schemas.microsoft.com/office/drawing/2014/main" id="{DBEBCE08-CAB3-C5EA-D8D6-92E2251BB51F}"/>
              </a:ext>
            </a:extLst>
          </p:cNvPr>
          <p:cNvPicPr>
            <a:picLocks noChangeAspect="1"/>
          </p:cNvPicPr>
          <p:nvPr/>
        </p:nvPicPr>
        <p:blipFill>
          <a:blip r:embed="rId5"/>
          <a:stretch>
            <a:fillRect/>
          </a:stretch>
        </p:blipFill>
        <p:spPr>
          <a:xfrm>
            <a:off x="540484" y="2251807"/>
            <a:ext cx="5249496" cy="2364153"/>
          </a:xfrm>
          <a:prstGeom prst="rect">
            <a:avLst/>
          </a:prstGeom>
        </p:spPr>
      </p:pic>
      <p:sp>
        <p:nvSpPr>
          <p:cNvPr id="8" name="TextBox 7">
            <a:extLst>
              <a:ext uri="{FF2B5EF4-FFF2-40B4-BE49-F238E27FC236}">
                <a16:creationId xmlns:a16="http://schemas.microsoft.com/office/drawing/2014/main" id="{7442CC01-EF25-FE53-0E68-641944604B22}"/>
              </a:ext>
            </a:extLst>
          </p:cNvPr>
          <p:cNvSpPr txBox="1"/>
          <p:nvPr/>
        </p:nvSpPr>
        <p:spPr>
          <a:xfrm>
            <a:off x="1142999" y="2618152"/>
            <a:ext cx="424961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err="1">
                <a:cs typeface="Calibri"/>
              </a:rPr>
              <a:t>Hver</a:t>
            </a:r>
            <a:r>
              <a:rPr lang="en-GB" sz="3600">
                <a:cs typeface="Calibri"/>
              </a:rPr>
              <a:t> </a:t>
            </a:r>
            <a:r>
              <a:rPr lang="en-GB" sz="3600" b="1" err="1">
                <a:cs typeface="Calibri"/>
              </a:rPr>
              <a:t>Íslendingur</a:t>
            </a:r>
            <a:r>
              <a:rPr lang="en-GB" sz="3600" b="1">
                <a:cs typeface="Calibri"/>
              </a:rPr>
              <a:t> </a:t>
            </a:r>
            <a:r>
              <a:rPr lang="en-GB" sz="3600" err="1">
                <a:cs typeface="Calibri"/>
              </a:rPr>
              <a:t>hendir</a:t>
            </a:r>
            <a:r>
              <a:rPr lang="en-GB" sz="3600">
                <a:cs typeface="Calibri"/>
              </a:rPr>
              <a:t> í </a:t>
            </a:r>
            <a:r>
              <a:rPr lang="en-GB" sz="3600" err="1">
                <a:cs typeface="Calibri"/>
              </a:rPr>
              <a:t>kringum</a:t>
            </a:r>
            <a:r>
              <a:rPr lang="en-GB" sz="3600" b="1">
                <a:cs typeface="Calibri"/>
              </a:rPr>
              <a:t> </a:t>
            </a:r>
            <a:endParaRPr lang="en-US" sz="3600">
              <a:cs typeface="Calibri"/>
            </a:endParaRPr>
          </a:p>
          <a:p>
            <a:r>
              <a:rPr lang="en-GB" sz="3600" b="1">
                <a:cs typeface="Calibri"/>
              </a:rPr>
              <a:t>90 kg </a:t>
            </a:r>
            <a:r>
              <a:rPr lang="en-GB" sz="3600" err="1">
                <a:cs typeface="Calibri"/>
              </a:rPr>
              <a:t>af</a:t>
            </a:r>
            <a:r>
              <a:rPr lang="en-GB" sz="3600">
                <a:cs typeface="Calibri"/>
              </a:rPr>
              <a:t> mat á </a:t>
            </a:r>
            <a:r>
              <a:rPr lang="en-GB" sz="3600" err="1">
                <a:cs typeface="Calibri"/>
              </a:rPr>
              <a:t>ári</a:t>
            </a:r>
            <a:r>
              <a:rPr lang="en-GB" sz="3600">
                <a:cs typeface="Calibri"/>
              </a:rPr>
              <a:t> </a:t>
            </a:r>
          </a:p>
        </p:txBody>
      </p:sp>
      <p:pic>
        <p:nvPicPr>
          <p:cNvPr id="9" name="Picture 8">
            <a:extLst>
              <a:ext uri="{FF2B5EF4-FFF2-40B4-BE49-F238E27FC236}">
                <a16:creationId xmlns:a16="http://schemas.microsoft.com/office/drawing/2014/main" id="{9403BC89-0A70-4309-95F1-A6AE258E4309}"/>
              </a:ext>
            </a:extLst>
          </p:cNvPr>
          <p:cNvPicPr>
            <a:picLocks noChangeAspect="1"/>
          </p:cNvPicPr>
          <p:nvPr/>
        </p:nvPicPr>
        <p:blipFill>
          <a:blip r:embed="rId6"/>
          <a:stretch>
            <a:fillRect/>
          </a:stretch>
        </p:blipFill>
        <p:spPr>
          <a:xfrm>
            <a:off x="9243152" y="6096164"/>
            <a:ext cx="2762781" cy="650674"/>
          </a:xfrm>
          <a:prstGeom prst="rect">
            <a:avLst/>
          </a:prstGeom>
        </p:spPr>
      </p:pic>
      <p:pic>
        <p:nvPicPr>
          <p:cNvPr id="11" name="Picture 10" descr="Logo&#10;&#10;Description automatically generated with medium confidence">
            <a:extLst>
              <a:ext uri="{FF2B5EF4-FFF2-40B4-BE49-F238E27FC236}">
                <a16:creationId xmlns:a16="http://schemas.microsoft.com/office/drawing/2014/main" id="{84012673-0C26-4846-9F0C-D9AA18DCF05B}"/>
              </a:ext>
            </a:extLst>
          </p:cNvPr>
          <p:cNvPicPr>
            <a:picLocks noChangeAspect="1"/>
          </p:cNvPicPr>
          <p:nvPr/>
        </p:nvPicPr>
        <p:blipFill>
          <a:blip r:embed="rId7"/>
          <a:stretch>
            <a:fillRect/>
          </a:stretch>
        </p:blipFill>
        <p:spPr>
          <a:xfrm>
            <a:off x="10799290" y="6048156"/>
            <a:ext cx="1109019" cy="698682"/>
          </a:xfrm>
          <a:prstGeom prst="rect">
            <a:avLst/>
          </a:prstGeom>
        </p:spPr>
      </p:pic>
      <p:pic>
        <p:nvPicPr>
          <p:cNvPr id="12" name="Picture 11">
            <a:extLst>
              <a:ext uri="{FF2B5EF4-FFF2-40B4-BE49-F238E27FC236}">
                <a16:creationId xmlns:a16="http://schemas.microsoft.com/office/drawing/2014/main" id="{0D32D0D9-6A4E-457F-8727-5998AE65A70F}"/>
              </a:ext>
            </a:extLst>
          </p:cNvPr>
          <p:cNvPicPr>
            <a:picLocks noChangeAspect="1"/>
          </p:cNvPicPr>
          <p:nvPr/>
        </p:nvPicPr>
        <p:blipFill>
          <a:blip r:embed="rId6"/>
          <a:stretch>
            <a:fillRect/>
          </a:stretch>
        </p:blipFill>
        <p:spPr>
          <a:xfrm>
            <a:off x="576199" y="6078869"/>
            <a:ext cx="2277360" cy="650674"/>
          </a:xfrm>
          <a:prstGeom prst="rect">
            <a:avLst/>
          </a:prstGeom>
        </p:spPr>
      </p:pic>
      <p:pic>
        <p:nvPicPr>
          <p:cNvPr id="13" name="Picture 12" descr="A picture containing graphical user interface&#10;&#10;Description automatically generated">
            <a:extLst>
              <a:ext uri="{FF2B5EF4-FFF2-40B4-BE49-F238E27FC236}">
                <a16:creationId xmlns:a16="http://schemas.microsoft.com/office/drawing/2014/main" id="{A50625AF-8900-4A62-A872-5D056AD943BC}"/>
              </a:ext>
            </a:extLst>
          </p:cNvPr>
          <p:cNvPicPr>
            <a:picLocks noChangeAspect="1"/>
          </p:cNvPicPr>
          <p:nvPr/>
        </p:nvPicPr>
        <p:blipFill>
          <a:blip r:embed="rId8"/>
          <a:stretch>
            <a:fillRect/>
          </a:stretch>
        </p:blipFill>
        <p:spPr>
          <a:xfrm>
            <a:off x="350737" y="6096164"/>
            <a:ext cx="2043157" cy="633379"/>
          </a:xfrm>
          <a:prstGeom prst="rect">
            <a:avLst/>
          </a:prstGeom>
        </p:spPr>
      </p:pic>
    </p:spTree>
    <p:extLst>
      <p:ext uri="{BB962C8B-B14F-4D97-AF65-F5344CB8AC3E}">
        <p14:creationId xmlns:p14="http://schemas.microsoft.com/office/powerpoint/2010/main" val="3922389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8DF415C3-23F6-4B76-9B6B-C734DCF6C444}"/>
              </a:ext>
            </a:extLst>
          </p:cNvPr>
          <p:cNvPicPr>
            <a:picLocks noChangeAspect="1"/>
          </p:cNvPicPr>
          <p:nvPr/>
        </p:nvPicPr>
        <p:blipFill>
          <a:blip r:embed="rId4"/>
          <a:stretch>
            <a:fillRect/>
          </a:stretch>
        </p:blipFill>
        <p:spPr>
          <a:xfrm>
            <a:off x="576199" y="6078869"/>
            <a:ext cx="2277360" cy="650674"/>
          </a:xfrm>
          <a:prstGeom prst="rect">
            <a:avLst/>
          </a:prstGeom>
        </p:spPr>
      </p:pic>
      <p:pic>
        <p:nvPicPr>
          <p:cNvPr id="4" name="Picture 3" descr="A picture containing graphical user interface&#10;&#10;Description automatically generated">
            <a:extLst>
              <a:ext uri="{FF2B5EF4-FFF2-40B4-BE49-F238E27FC236}">
                <a16:creationId xmlns:a16="http://schemas.microsoft.com/office/drawing/2014/main" id="{387BF92C-59E7-4D2A-B8FF-7053BF9C9F94}"/>
              </a:ext>
            </a:extLst>
          </p:cNvPr>
          <p:cNvPicPr>
            <a:picLocks noChangeAspect="1"/>
          </p:cNvPicPr>
          <p:nvPr/>
        </p:nvPicPr>
        <p:blipFill>
          <a:blip r:embed="rId5"/>
          <a:stretch>
            <a:fillRect/>
          </a:stretch>
        </p:blipFill>
        <p:spPr>
          <a:xfrm>
            <a:off x="350737" y="6096164"/>
            <a:ext cx="2043157" cy="633379"/>
          </a:xfrm>
          <a:prstGeom prst="rect">
            <a:avLst/>
          </a:prstGeom>
        </p:spPr>
      </p:pic>
      <p:pic>
        <p:nvPicPr>
          <p:cNvPr id="5" name="Picture 4">
            <a:extLst>
              <a:ext uri="{FF2B5EF4-FFF2-40B4-BE49-F238E27FC236}">
                <a16:creationId xmlns:a16="http://schemas.microsoft.com/office/drawing/2014/main" id="{E2299283-60F5-4BAB-802B-F6D86A930955}"/>
              </a:ext>
            </a:extLst>
          </p:cNvPr>
          <p:cNvPicPr>
            <a:picLocks noChangeAspect="1"/>
          </p:cNvPicPr>
          <p:nvPr/>
        </p:nvPicPr>
        <p:blipFill>
          <a:blip r:embed="rId4"/>
          <a:stretch>
            <a:fillRect/>
          </a:stretch>
        </p:blipFill>
        <p:spPr>
          <a:xfrm>
            <a:off x="9243152" y="6096164"/>
            <a:ext cx="2762781" cy="650674"/>
          </a:xfrm>
          <a:prstGeom prst="rect">
            <a:avLst/>
          </a:prstGeom>
        </p:spPr>
      </p:pic>
      <p:pic>
        <p:nvPicPr>
          <p:cNvPr id="6" name="Picture 5" descr="Logo&#10;&#10;Description automatically generated with medium confidence">
            <a:extLst>
              <a:ext uri="{FF2B5EF4-FFF2-40B4-BE49-F238E27FC236}">
                <a16:creationId xmlns:a16="http://schemas.microsoft.com/office/drawing/2014/main" id="{3036DB22-E2B4-4AE4-9B7B-5894F973C899}"/>
              </a:ext>
            </a:extLst>
          </p:cNvPr>
          <p:cNvPicPr>
            <a:picLocks noChangeAspect="1"/>
          </p:cNvPicPr>
          <p:nvPr/>
        </p:nvPicPr>
        <p:blipFill>
          <a:blip r:embed="rId6"/>
          <a:stretch>
            <a:fillRect/>
          </a:stretch>
        </p:blipFill>
        <p:spPr>
          <a:xfrm>
            <a:off x="10799290" y="6048156"/>
            <a:ext cx="1109019" cy="698682"/>
          </a:xfrm>
          <a:prstGeom prst="rect">
            <a:avLst/>
          </a:prstGeom>
        </p:spPr>
      </p:pic>
    </p:spTree>
    <p:extLst>
      <p:ext uri="{BB962C8B-B14F-4D97-AF65-F5344CB8AC3E}">
        <p14:creationId xmlns:p14="http://schemas.microsoft.com/office/powerpoint/2010/main" val="766554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374DBFFC-538B-4908-877E-4E0223033E3D}"/>
              </a:ext>
            </a:extLst>
          </p:cNvPr>
          <p:cNvPicPr>
            <a:picLocks noChangeAspect="1"/>
          </p:cNvPicPr>
          <p:nvPr/>
        </p:nvPicPr>
        <p:blipFill rotWithShape="1">
          <a:blip r:embed="rId3">
            <a:extLst>
              <a:ext uri="{28A0092B-C50C-407E-A947-70E740481C1C}">
                <a14:useLocalDpi xmlns:a14="http://schemas.microsoft.com/office/drawing/2010/main" val="0"/>
              </a:ext>
            </a:extLst>
          </a:blip>
          <a:srcRect l="71461" t="5918" r="2881" b="18434"/>
          <a:stretch/>
        </p:blipFill>
        <p:spPr>
          <a:xfrm>
            <a:off x="8835991" y="712269"/>
            <a:ext cx="3128211" cy="5188018"/>
          </a:xfrm>
          <a:prstGeom prst="rect">
            <a:avLst/>
          </a:prstGeom>
        </p:spPr>
      </p:pic>
      <p:pic>
        <p:nvPicPr>
          <p:cNvPr id="5" name="Picture 4">
            <a:extLst>
              <a:ext uri="{FF2B5EF4-FFF2-40B4-BE49-F238E27FC236}">
                <a16:creationId xmlns:a16="http://schemas.microsoft.com/office/drawing/2014/main" id="{9A28A174-0916-4499-AA82-5F91F042A969}"/>
              </a:ext>
            </a:extLst>
          </p:cNvPr>
          <p:cNvPicPr>
            <a:picLocks noChangeAspect="1"/>
          </p:cNvPicPr>
          <p:nvPr/>
        </p:nvPicPr>
        <p:blipFill>
          <a:blip r:embed="rId4"/>
          <a:stretch>
            <a:fillRect/>
          </a:stretch>
        </p:blipFill>
        <p:spPr>
          <a:xfrm>
            <a:off x="5429144" y="3996424"/>
            <a:ext cx="3905356" cy="1903863"/>
          </a:xfrm>
          <a:prstGeom prst="rect">
            <a:avLst/>
          </a:prstGeom>
        </p:spPr>
      </p:pic>
      <p:pic>
        <p:nvPicPr>
          <p:cNvPr id="6" name="Picture 5">
            <a:extLst>
              <a:ext uri="{FF2B5EF4-FFF2-40B4-BE49-F238E27FC236}">
                <a16:creationId xmlns:a16="http://schemas.microsoft.com/office/drawing/2014/main" id="{BABB4909-3A4C-4CED-B609-EC397A4B18A3}"/>
              </a:ext>
            </a:extLst>
          </p:cNvPr>
          <p:cNvPicPr>
            <a:picLocks noChangeAspect="1"/>
          </p:cNvPicPr>
          <p:nvPr/>
        </p:nvPicPr>
        <p:blipFill>
          <a:blip r:embed="rId4"/>
          <a:stretch>
            <a:fillRect/>
          </a:stretch>
        </p:blipFill>
        <p:spPr>
          <a:xfrm>
            <a:off x="512640" y="2354346"/>
            <a:ext cx="6105874" cy="2976617"/>
          </a:xfrm>
          <a:prstGeom prst="rect">
            <a:avLst/>
          </a:prstGeom>
        </p:spPr>
      </p:pic>
      <p:sp>
        <p:nvSpPr>
          <p:cNvPr id="8" name="TextBox 7">
            <a:extLst>
              <a:ext uri="{FF2B5EF4-FFF2-40B4-BE49-F238E27FC236}">
                <a16:creationId xmlns:a16="http://schemas.microsoft.com/office/drawing/2014/main" id="{20DA4116-4315-464D-8B95-752969E0004E}"/>
              </a:ext>
            </a:extLst>
          </p:cNvPr>
          <p:cNvSpPr txBox="1"/>
          <p:nvPr/>
        </p:nvSpPr>
        <p:spPr>
          <a:xfrm>
            <a:off x="1259535" y="2522471"/>
            <a:ext cx="6467718" cy="2062103"/>
          </a:xfrm>
          <a:prstGeom prst="rect">
            <a:avLst/>
          </a:prstGeom>
          <a:noFill/>
        </p:spPr>
        <p:txBody>
          <a:bodyPr wrap="square">
            <a:spAutoFit/>
          </a:bodyPr>
          <a:lstStyle/>
          <a:p>
            <a:r>
              <a:rPr lang="is-IS" sz="3200" b="1">
                <a:effectLst/>
                <a:latin typeface="Calibri" panose="020F0502020204030204" pitchFamily="34" charset="0"/>
              </a:rPr>
              <a:t>8–10% af losun </a:t>
            </a:r>
            <a:r>
              <a:rPr lang="is-IS" sz="3200">
                <a:effectLst/>
                <a:latin typeface="Calibri" panose="020F0502020204030204" pitchFamily="34" charset="0"/>
              </a:rPr>
              <a:t>gróðurhúsalofttegunda á heimsvísu </a:t>
            </a:r>
            <a:r>
              <a:rPr lang="is-IS" sz="3200">
                <a:latin typeface="Calibri" panose="020F0502020204030204" pitchFamily="34" charset="0"/>
              </a:rPr>
              <a:t>eru</a:t>
            </a:r>
            <a:r>
              <a:rPr lang="is-IS" sz="3200">
                <a:effectLst/>
                <a:latin typeface="Calibri" panose="020F0502020204030204" pitchFamily="34" charset="0"/>
              </a:rPr>
              <a:t> vegna </a:t>
            </a:r>
            <a:r>
              <a:rPr lang="is-IS" sz="3200" b="1">
                <a:effectLst/>
                <a:latin typeface="Calibri" panose="020F0502020204030204" pitchFamily="34" charset="0"/>
              </a:rPr>
              <a:t>matvæla </a:t>
            </a:r>
            <a:r>
              <a:rPr lang="is-IS" sz="3200">
                <a:effectLst/>
                <a:latin typeface="Calibri" panose="020F0502020204030204" pitchFamily="34" charset="0"/>
              </a:rPr>
              <a:t>sem</a:t>
            </a:r>
            <a:r>
              <a:rPr lang="is-IS" sz="3200" b="1">
                <a:effectLst/>
                <a:latin typeface="Calibri" panose="020F0502020204030204" pitchFamily="34" charset="0"/>
              </a:rPr>
              <a:t> ekki nýtast</a:t>
            </a:r>
            <a:r>
              <a:rPr lang="is-IS" sz="3200">
                <a:effectLst/>
                <a:latin typeface="Calibri" panose="020F0502020204030204" pitchFamily="34" charset="0"/>
              </a:rPr>
              <a:t> </a:t>
            </a:r>
          </a:p>
          <a:p>
            <a:r>
              <a:rPr lang="is-IS" sz="3200">
                <a:effectLst/>
                <a:latin typeface="Calibri" panose="020F0502020204030204" pitchFamily="34" charset="0"/>
              </a:rPr>
              <a:t>til manneldis</a:t>
            </a:r>
            <a:endParaRPr lang="en-GB" sz="3200"/>
          </a:p>
        </p:txBody>
      </p:sp>
      <p:pic>
        <p:nvPicPr>
          <p:cNvPr id="7" name="Picture 6">
            <a:extLst>
              <a:ext uri="{FF2B5EF4-FFF2-40B4-BE49-F238E27FC236}">
                <a16:creationId xmlns:a16="http://schemas.microsoft.com/office/drawing/2014/main" id="{FBECCBBB-8FA6-4D82-8E00-382EA49FE010}"/>
              </a:ext>
            </a:extLst>
          </p:cNvPr>
          <p:cNvPicPr>
            <a:picLocks noChangeAspect="1"/>
          </p:cNvPicPr>
          <p:nvPr/>
        </p:nvPicPr>
        <p:blipFill>
          <a:blip r:embed="rId5"/>
          <a:stretch>
            <a:fillRect/>
          </a:stretch>
        </p:blipFill>
        <p:spPr>
          <a:xfrm>
            <a:off x="412791" y="6081029"/>
            <a:ext cx="2235815" cy="618417"/>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F8B884F0-5FE1-47D4-B0FF-B12046F93A0E}"/>
              </a:ext>
            </a:extLst>
          </p:cNvPr>
          <p:cNvPicPr>
            <a:picLocks noChangeAspect="1"/>
          </p:cNvPicPr>
          <p:nvPr/>
        </p:nvPicPr>
        <p:blipFill>
          <a:blip r:embed="rId6"/>
          <a:stretch>
            <a:fillRect/>
          </a:stretch>
        </p:blipFill>
        <p:spPr>
          <a:xfrm>
            <a:off x="350737" y="6096164"/>
            <a:ext cx="2043157" cy="633379"/>
          </a:xfrm>
          <a:prstGeom prst="rect">
            <a:avLst/>
          </a:prstGeom>
        </p:spPr>
      </p:pic>
      <p:pic>
        <p:nvPicPr>
          <p:cNvPr id="10" name="Picture 9">
            <a:extLst>
              <a:ext uri="{FF2B5EF4-FFF2-40B4-BE49-F238E27FC236}">
                <a16:creationId xmlns:a16="http://schemas.microsoft.com/office/drawing/2014/main" id="{1F567BDD-A388-4168-9FEA-B902BDB78B12}"/>
              </a:ext>
            </a:extLst>
          </p:cNvPr>
          <p:cNvPicPr>
            <a:picLocks noChangeAspect="1"/>
          </p:cNvPicPr>
          <p:nvPr/>
        </p:nvPicPr>
        <p:blipFill>
          <a:blip r:embed="rId5"/>
          <a:stretch>
            <a:fillRect/>
          </a:stretch>
        </p:blipFill>
        <p:spPr>
          <a:xfrm>
            <a:off x="9210102" y="6096164"/>
            <a:ext cx="2631162" cy="618417"/>
          </a:xfrm>
          <a:prstGeom prst="rect">
            <a:avLst/>
          </a:prstGeom>
        </p:spPr>
      </p:pic>
      <p:pic>
        <p:nvPicPr>
          <p:cNvPr id="11" name="Picture 10" descr="Logo&#10;&#10;Description automatically generated with medium confidence">
            <a:extLst>
              <a:ext uri="{FF2B5EF4-FFF2-40B4-BE49-F238E27FC236}">
                <a16:creationId xmlns:a16="http://schemas.microsoft.com/office/drawing/2014/main" id="{8AA6C642-BF63-4C1F-8BBA-686E92B26BB7}"/>
              </a:ext>
            </a:extLst>
          </p:cNvPr>
          <p:cNvPicPr>
            <a:picLocks noChangeAspect="1"/>
          </p:cNvPicPr>
          <p:nvPr/>
        </p:nvPicPr>
        <p:blipFill>
          <a:blip r:embed="rId7"/>
          <a:stretch>
            <a:fillRect/>
          </a:stretch>
        </p:blipFill>
        <p:spPr>
          <a:xfrm>
            <a:off x="10799290" y="6048156"/>
            <a:ext cx="1109019" cy="698682"/>
          </a:xfrm>
          <a:prstGeom prst="rect">
            <a:avLst/>
          </a:prstGeom>
        </p:spPr>
      </p:pic>
    </p:spTree>
    <p:extLst>
      <p:ext uri="{BB962C8B-B14F-4D97-AF65-F5344CB8AC3E}">
        <p14:creationId xmlns:p14="http://schemas.microsoft.com/office/powerpoint/2010/main" val="240666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70E68F5-5C94-40C8-A717-973B20407BAE}"/>
              </a:ext>
            </a:extLst>
          </p:cNvPr>
          <p:cNvPicPr>
            <a:picLocks noChangeAspect="1"/>
          </p:cNvPicPr>
          <p:nvPr/>
        </p:nvPicPr>
        <p:blipFill>
          <a:blip r:embed="rId4"/>
          <a:stretch>
            <a:fillRect/>
          </a:stretch>
        </p:blipFill>
        <p:spPr>
          <a:xfrm>
            <a:off x="412791" y="6081029"/>
            <a:ext cx="2235815" cy="618417"/>
          </a:xfrm>
          <a:prstGeom prst="rect">
            <a:avLst/>
          </a:prstGeom>
        </p:spPr>
      </p:pic>
      <p:pic>
        <p:nvPicPr>
          <p:cNvPr id="4" name="Picture 3" descr="A picture containing graphical user interface&#10;&#10;Description automatically generated">
            <a:extLst>
              <a:ext uri="{FF2B5EF4-FFF2-40B4-BE49-F238E27FC236}">
                <a16:creationId xmlns:a16="http://schemas.microsoft.com/office/drawing/2014/main" id="{BAE54615-9343-4A68-8AD5-4FC54C854AC1}"/>
              </a:ext>
            </a:extLst>
          </p:cNvPr>
          <p:cNvPicPr>
            <a:picLocks noChangeAspect="1"/>
          </p:cNvPicPr>
          <p:nvPr/>
        </p:nvPicPr>
        <p:blipFill>
          <a:blip r:embed="rId5"/>
          <a:stretch>
            <a:fillRect/>
          </a:stretch>
        </p:blipFill>
        <p:spPr>
          <a:xfrm>
            <a:off x="350737" y="6096164"/>
            <a:ext cx="2043157" cy="633379"/>
          </a:xfrm>
          <a:prstGeom prst="rect">
            <a:avLst/>
          </a:prstGeom>
        </p:spPr>
      </p:pic>
      <p:pic>
        <p:nvPicPr>
          <p:cNvPr id="5" name="Picture 4">
            <a:extLst>
              <a:ext uri="{FF2B5EF4-FFF2-40B4-BE49-F238E27FC236}">
                <a16:creationId xmlns:a16="http://schemas.microsoft.com/office/drawing/2014/main" id="{2066E676-5089-406F-B2B6-34F5875E1CAE}"/>
              </a:ext>
            </a:extLst>
          </p:cNvPr>
          <p:cNvPicPr>
            <a:picLocks noChangeAspect="1"/>
          </p:cNvPicPr>
          <p:nvPr/>
        </p:nvPicPr>
        <p:blipFill>
          <a:blip r:embed="rId4"/>
          <a:stretch>
            <a:fillRect/>
          </a:stretch>
        </p:blipFill>
        <p:spPr>
          <a:xfrm>
            <a:off x="9210102" y="6096164"/>
            <a:ext cx="2631162" cy="618417"/>
          </a:xfrm>
          <a:prstGeom prst="rect">
            <a:avLst/>
          </a:prstGeom>
        </p:spPr>
      </p:pic>
      <p:pic>
        <p:nvPicPr>
          <p:cNvPr id="6" name="Picture 5" descr="Logo&#10;&#10;Description automatically generated with medium confidence">
            <a:extLst>
              <a:ext uri="{FF2B5EF4-FFF2-40B4-BE49-F238E27FC236}">
                <a16:creationId xmlns:a16="http://schemas.microsoft.com/office/drawing/2014/main" id="{2A1EAEFA-B265-448E-AD24-FFC0039D72E3}"/>
              </a:ext>
            </a:extLst>
          </p:cNvPr>
          <p:cNvPicPr>
            <a:picLocks noChangeAspect="1"/>
          </p:cNvPicPr>
          <p:nvPr/>
        </p:nvPicPr>
        <p:blipFill>
          <a:blip r:embed="rId6"/>
          <a:stretch>
            <a:fillRect/>
          </a:stretch>
        </p:blipFill>
        <p:spPr>
          <a:xfrm>
            <a:off x="10799290" y="6048156"/>
            <a:ext cx="1109019" cy="698682"/>
          </a:xfrm>
          <a:prstGeom prst="rect">
            <a:avLst/>
          </a:prstGeom>
        </p:spPr>
      </p:pic>
    </p:spTree>
    <p:extLst>
      <p:ext uri="{BB962C8B-B14F-4D97-AF65-F5344CB8AC3E}">
        <p14:creationId xmlns:p14="http://schemas.microsoft.com/office/powerpoint/2010/main" val="1464290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88B598A7-F613-4245-9FDE-7E5EEFB7288F}"/>
              </a:ext>
            </a:extLst>
          </p:cNvPr>
          <p:cNvPicPr>
            <a:picLocks noChangeAspect="1"/>
          </p:cNvPicPr>
          <p:nvPr/>
        </p:nvPicPr>
        <p:blipFill>
          <a:blip r:embed="rId4"/>
          <a:stretch>
            <a:fillRect/>
          </a:stretch>
        </p:blipFill>
        <p:spPr>
          <a:xfrm>
            <a:off x="546835" y="6101255"/>
            <a:ext cx="2936496" cy="541325"/>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71A41753-CCD6-4826-8A12-CDBEC3941BA9}"/>
              </a:ext>
            </a:extLst>
          </p:cNvPr>
          <p:cNvPicPr>
            <a:picLocks noChangeAspect="1"/>
          </p:cNvPicPr>
          <p:nvPr/>
        </p:nvPicPr>
        <p:blipFill>
          <a:blip r:embed="rId5"/>
          <a:stretch>
            <a:fillRect/>
          </a:stretch>
        </p:blipFill>
        <p:spPr>
          <a:xfrm>
            <a:off x="546835" y="5981830"/>
            <a:ext cx="2514784" cy="780173"/>
          </a:xfrm>
          <a:prstGeom prst="rect">
            <a:avLst/>
          </a:prstGeom>
        </p:spPr>
      </p:pic>
      <p:pic>
        <p:nvPicPr>
          <p:cNvPr id="5" name="Picture 4">
            <a:extLst>
              <a:ext uri="{FF2B5EF4-FFF2-40B4-BE49-F238E27FC236}">
                <a16:creationId xmlns:a16="http://schemas.microsoft.com/office/drawing/2014/main" id="{D3A77F3C-519A-43B8-89A1-D69FB245DD76}"/>
              </a:ext>
            </a:extLst>
          </p:cNvPr>
          <p:cNvPicPr>
            <a:picLocks noChangeAspect="1"/>
          </p:cNvPicPr>
          <p:nvPr/>
        </p:nvPicPr>
        <p:blipFill>
          <a:blip r:embed="rId4"/>
          <a:stretch>
            <a:fillRect/>
          </a:stretch>
        </p:blipFill>
        <p:spPr>
          <a:xfrm>
            <a:off x="8917818" y="6220678"/>
            <a:ext cx="2936496" cy="541325"/>
          </a:xfrm>
          <a:prstGeom prst="rect">
            <a:avLst/>
          </a:prstGeom>
        </p:spPr>
      </p:pic>
    </p:spTree>
    <p:extLst>
      <p:ext uri="{BB962C8B-B14F-4D97-AF65-F5344CB8AC3E}">
        <p14:creationId xmlns:p14="http://schemas.microsoft.com/office/powerpoint/2010/main" val="283175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5C2B811D-C120-4F9F-92B3-316F2B842DED}"/>
              </a:ext>
            </a:extLst>
          </p:cNvPr>
          <p:cNvPicPr>
            <a:picLocks noChangeAspect="1"/>
          </p:cNvPicPr>
          <p:nvPr/>
        </p:nvPicPr>
        <p:blipFill>
          <a:blip r:embed="rId4"/>
          <a:stretch>
            <a:fillRect/>
          </a:stretch>
        </p:blipFill>
        <p:spPr>
          <a:xfrm>
            <a:off x="509291" y="6177439"/>
            <a:ext cx="2277360" cy="650674"/>
          </a:xfrm>
          <a:prstGeom prst="rect">
            <a:avLst/>
          </a:prstGeom>
        </p:spPr>
      </p:pic>
      <p:pic>
        <p:nvPicPr>
          <p:cNvPr id="5" name="Picture 4" descr="A picture containing graphical user interface&#10;&#10;Description automatically generated">
            <a:extLst>
              <a:ext uri="{FF2B5EF4-FFF2-40B4-BE49-F238E27FC236}">
                <a16:creationId xmlns:a16="http://schemas.microsoft.com/office/drawing/2014/main" id="{2D10DCF2-D886-446E-8D7A-46B73560348D}"/>
              </a:ext>
            </a:extLst>
          </p:cNvPr>
          <p:cNvPicPr>
            <a:picLocks noChangeAspect="1"/>
          </p:cNvPicPr>
          <p:nvPr/>
        </p:nvPicPr>
        <p:blipFill>
          <a:blip r:embed="rId5"/>
          <a:stretch>
            <a:fillRect/>
          </a:stretch>
        </p:blipFill>
        <p:spPr>
          <a:xfrm>
            <a:off x="350737" y="6096164"/>
            <a:ext cx="2043157" cy="633379"/>
          </a:xfrm>
          <a:prstGeom prst="rect">
            <a:avLst/>
          </a:prstGeom>
        </p:spPr>
      </p:pic>
      <p:pic>
        <p:nvPicPr>
          <p:cNvPr id="6" name="Picture 5">
            <a:extLst>
              <a:ext uri="{FF2B5EF4-FFF2-40B4-BE49-F238E27FC236}">
                <a16:creationId xmlns:a16="http://schemas.microsoft.com/office/drawing/2014/main" id="{43FAB436-5571-4C7D-BF1D-74D5E7CE18E9}"/>
              </a:ext>
            </a:extLst>
          </p:cNvPr>
          <p:cNvPicPr>
            <a:picLocks noChangeAspect="1"/>
          </p:cNvPicPr>
          <p:nvPr/>
        </p:nvPicPr>
        <p:blipFill>
          <a:blip r:embed="rId4"/>
          <a:stretch>
            <a:fillRect/>
          </a:stretch>
        </p:blipFill>
        <p:spPr>
          <a:xfrm>
            <a:off x="9243152" y="6096164"/>
            <a:ext cx="2762781" cy="650674"/>
          </a:xfrm>
          <a:prstGeom prst="rect">
            <a:avLst/>
          </a:prstGeom>
        </p:spPr>
      </p:pic>
      <p:pic>
        <p:nvPicPr>
          <p:cNvPr id="7" name="Picture 6" descr="Logo&#10;&#10;Description automatically generated with medium confidence">
            <a:extLst>
              <a:ext uri="{FF2B5EF4-FFF2-40B4-BE49-F238E27FC236}">
                <a16:creationId xmlns:a16="http://schemas.microsoft.com/office/drawing/2014/main" id="{F2829813-89FC-4197-AD7F-B47C16D39247}"/>
              </a:ext>
            </a:extLst>
          </p:cNvPr>
          <p:cNvPicPr>
            <a:picLocks noChangeAspect="1"/>
          </p:cNvPicPr>
          <p:nvPr/>
        </p:nvPicPr>
        <p:blipFill>
          <a:blip r:embed="rId6"/>
          <a:stretch>
            <a:fillRect/>
          </a:stretch>
        </p:blipFill>
        <p:spPr>
          <a:xfrm>
            <a:off x="10799290" y="6048156"/>
            <a:ext cx="1109019" cy="698682"/>
          </a:xfrm>
          <a:prstGeom prst="rect">
            <a:avLst/>
          </a:prstGeom>
        </p:spPr>
      </p:pic>
    </p:spTree>
    <p:extLst>
      <p:ext uri="{BB962C8B-B14F-4D97-AF65-F5344CB8AC3E}">
        <p14:creationId xmlns:p14="http://schemas.microsoft.com/office/powerpoint/2010/main" val="1696738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90DF1550-5A8F-4904-B3FE-0427F38C760B}"/>
              </a:ext>
            </a:extLst>
          </p:cNvPr>
          <p:cNvPicPr>
            <a:picLocks noChangeAspect="1"/>
          </p:cNvPicPr>
          <p:nvPr/>
        </p:nvPicPr>
        <p:blipFill>
          <a:blip r:embed="rId4"/>
          <a:stretch>
            <a:fillRect/>
          </a:stretch>
        </p:blipFill>
        <p:spPr>
          <a:xfrm>
            <a:off x="576199" y="6078869"/>
            <a:ext cx="2277360" cy="650674"/>
          </a:xfrm>
          <a:prstGeom prst="rect">
            <a:avLst/>
          </a:prstGeom>
        </p:spPr>
      </p:pic>
      <p:pic>
        <p:nvPicPr>
          <p:cNvPr id="4" name="Picture 3" descr="A picture containing graphical user interface&#10;&#10;Description automatically generated">
            <a:extLst>
              <a:ext uri="{FF2B5EF4-FFF2-40B4-BE49-F238E27FC236}">
                <a16:creationId xmlns:a16="http://schemas.microsoft.com/office/drawing/2014/main" id="{A9F87D44-71E9-48E2-B54E-2037E8326308}"/>
              </a:ext>
            </a:extLst>
          </p:cNvPr>
          <p:cNvPicPr>
            <a:picLocks noChangeAspect="1"/>
          </p:cNvPicPr>
          <p:nvPr/>
        </p:nvPicPr>
        <p:blipFill>
          <a:blip r:embed="rId5"/>
          <a:stretch>
            <a:fillRect/>
          </a:stretch>
        </p:blipFill>
        <p:spPr>
          <a:xfrm>
            <a:off x="350737" y="6096164"/>
            <a:ext cx="2043157" cy="633379"/>
          </a:xfrm>
          <a:prstGeom prst="rect">
            <a:avLst/>
          </a:prstGeom>
        </p:spPr>
      </p:pic>
      <p:pic>
        <p:nvPicPr>
          <p:cNvPr id="5" name="Picture 4">
            <a:extLst>
              <a:ext uri="{FF2B5EF4-FFF2-40B4-BE49-F238E27FC236}">
                <a16:creationId xmlns:a16="http://schemas.microsoft.com/office/drawing/2014/main" id="{B4777591-6302-46E5-AA17-B1D70154CF94}"/>
              </a:ext>
            </a:extLst>
          </p:cNvPr>
          <p:cNvPicPr>
            <a:picLocks noChangeAspect="1"/>
          </p:cNvPicPr>
          <p:nvPr/>
        </p:nvPicPr>
        <p:blipFill>
          <a:blip r:embed="rId4"/>
          <a:stretch>
            <a:fillRect/>
          </a:stretch>
        </p:blipFill>
        <p:spPr>
          <a:xfrm>
            <a:off x="9243152" y="6096164"/>
            <a:ext cx="2762781" cy="650674"/>
          </a:xfrm>
          <a:prstGeom prst="rect">
            <a:avLst/>
          </a:prstGeom>
        </p:spPr>
      </p:pic>
      <p:pic>
        <p:nvPicPr>
          <p:cNvPr id="6" name="Picture 5" descr="Logo&#10;&#10;Description automatically generated with medium confidence">
            <a:extLst>
              <a:ext uri="{FF2B5EF4-FFF2-40B4-BE49-F238E27FC236}">
                <a16:creationId xmlns:a16="http://schemas.microsoft.com/office/drawing/2014/main" id="{3D628EBE-182B-43B0-A174-508517288AD4}"/>
              </a:ext>
            </a:extLst>
          </p:cNvPr>
          <p:cNvPicPr>
            <a:picLocks noChangeAspect="1"/>
          </p:cNvPicPr>
          <p:nvPr/>
        </p:nvPicPr>
        <p:blipFill>
          <a:blip r:embed="rId6"/>
          <a:stretch>
            <a:fillRect/>
          </a:stretch>
        </p:blipFill>
        <p:spPr>
          <a:xfrm>
            <a:off x="10799290" y="6048156"/>
            <a:ext cx="1109019" cy="698682"/>
          </a:xfrm>
          <a:prstGeom prst="rect">
            <a:avLst/>
          </a:prstGeom>
        </p:spPr>
      </p:pic>
    </p:spTree>
    <p:extLst>
      <p:ext uri="{BB962C8B-B14F-4D97-AF65-F5344CB8AC3E}">
        <p14:creationId xmlns:p14="http://schemas.microsoft.com/office/powerpoint/2010/main" val="1663846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0B085EEF-9629-4565-A727-B74C72F48FFB}"/>
              </a:ext>
            </a:extLst>
          </p:cNvPr>
          <p:cNvPicPr>
            <a:picLocks noChangeAspect="1"/>
          </p:cNvPicPr>
          <p:nvPr/>
        </p:nvPicPr>
        <p:blipFill>
          <a:blip r:embed="rId4"/>
          <a:stretch>
            <a:fillRect/>
          </a:stretch>
        </p:blipFill>
        <p:spPr>
          <a:xfrm>
            <a:off x="2223310" y="531935"/>
            <a:ext cx="7745377" cy="707886"/>
          </a:xfrm>
          <a:prstGeom prst="rect">
            <a:avLst/>
          </a:prstGeom>
        </p:spPr>
      </p:pic>
      <p:sp>
        <p:nvSpPr>
          <p:cNvPr id="9" name="TextBox 8">
            <a:extLst>
              <a:ext uri="{FF2B5EF4-FFF2-40B4-BE49-F238E27FC236}">
                <a16:creationId xmlns:a16="http://schemas.microsoft.com/office/drawing/2014/main" id="{8F14B796-3C8A-4287-836E-65AAEEF6E9B9}"/>
              </a:ext>
            </a:extLst>
          </p:cNvPr>
          <p:cNvSpPr txBox="1"/>
          <p:nvPr/>
        </p:nvSpPr>
        <p:spPr>
          <a:xfrm>
            <a:off x="2089756" y="531935"/>
            <a:ext cx="8018356" cy="923330"/>
          </a:xfrm>
          <a:prstGeom prst="rect">
            <a:avLst/>
          </a:prstGeom>
          <a:noFill/>
        </p:spPr>
        <p:txBody>
          <a:bodyPr wrap="square" lIns="91440" tIns="45720" rIns="91440" bIns="45720" anchor="t">
            <a:spAutoFit/>
          </a:bodyPr>
          <a:lstStyle/>
          <a:p>
            <a:pPr algn="l" fontAlgn="base"/>
            <a:r>
              <a:rPr lang="en-GB" sz="5400" b="1" i="0" u="none" strike="noStrike">
                <a:effectLst/>
                <a:latin typeface="Calibri"/>
                <a:ea typeface="Cambria"/>
                <a:cs typeface="Calibri"/>
              </a:rPr>
              <a:t>UPPSKRIFTIR</a:t>
            </a:r>
            <a:r>
              <a:rPr lang="en-GB" sz="5400" b="1" i="0" u="none" strike="noStrike">
                <a:effectLst/>
                <a:latin typeface="Calibri"/>
                <a:cs typeface="Calibri"/>
              </a:rPr>
              <a:t> GEGN SÓUN</a:t>
            </a:r>
          </a:p>
        </p:txBody>
      </p:sp>
      <p:pic>
        <p:nvPicPr>
          <p:cNvPr id="13" name="Picture 12">
            <a:extLst>
              <a:ext uri="{FF2B5EF4-FFF2-40B4-BE49-F238E27FC236}">
                <a16:creationId xmlns:a16="http://schemas.microsoft.com/office/drawing/2014/main" id="{DACD64D7-744A-4BA5-AAB7-E94826B10B4E}"/>
              </a:ext>
            </a:extLst>
          </p:cNvPr>
          <p:cNvPicPr>
            <a:picLocks noChangeAspect="1"/>
          </p:cNvPicPr>
          <p:nvPr/>
        </p:nvPicPr>
        <p:blipFill>
          <a:blip r:embed="rId5"/>
          <a:stretch>
            <a:fillRect/>
          </a:stretch>
        </p:blipFill>
        <p:spPr>
          <a:xfrm>
            <a:off x="515856" y="2396359"/>
            <a:ext cx="5301619" cy="3258649"/>
          </a:xfrm>
          <a:prstGeom prst="rect">
            <a:avLst/>
          </a:prstGeom>
        </p:spPr>
      </p:pic>
      <p:pic>
        <p:nvPicPr>
          <p:cNvPr id="18" name="Picture 17">
            <a:extLst>
              <a:ext uri="{FF2B5EF4-FFF2-40B4-BE49-F238E27FC236}">
                <a16:creationId xmlns:a16="http://schemas.microsoft.com/office/drawing/2014/main" id="{BAB6F7F3-D2A4-4535-B36A-7E14BDEB414B}"/>
              </a:ext>
            </a:extLst>
          </p:cNvPr>
          <p:cNvPicPr>
            <a:picLocks noChangeAspect="1"/>
          </p:cNvPicPr>
          <p:nvPr/>
        </p:nvPicPr>
        <p:blipFill>
          <a:blip r:embed="rId5"/>
          <a:stretch>
            <a:fillRect/>
          </a:stretch>
        </p:blipFill>
        <p:spPr>
          <a:xfrm>
            <a:off x="3842379" y="1239821"/>
            <a:ext cx="7555242" cy="3258649"/>
          </a:xfrm>
          <a:prstGeom prst="rect">
            <a:avLst/>
          </a:prstGeom>
        </p:spPr>
      </p:pic>
      <p:pic>
        <p:nvPicPr>
          <p:cNvPr id="17" name="Picture 16">
            <a:extLst>
              <a:ext uri="{FF2B5EF4-FFF2-40B4-BE49-F238E27FC236}">
                <a16:creationId xmlns:a16="http://schemas.microsoft.com/office/drawing/2014/main" id="{B8D28953-BD54-4E91-869B-23EB26AB3EF2}"/>
              </a:ext>
            </a:extLst>
          </p:cNvPr>
          <p:cNvPicPr>
            <a:picLocks noChangeAspect="1"/>
          </p:cNvPicPr>
          <p:nvPr/>
        </p:nvPicPr>
        <p:blipFill>
          <a:blip r:embed="rId6"/>
          <a:stretch>
            <a:fillRect/>
          </a:stretch>
        </p:blipFill>
        <p:spPr>
          <a:xfrm>
            <a:off x="350737" y="1764531"/>
            <a:ext cx="5373833" cy="3557002"/>
          </a:xfrm>
          <a:prstGeom prst="rect">
            <a:avLst/>
          </a:prstGeom>
          <a:ln>
            <a:solidFill>
              <a:schemeClr val="tx1"/>
            </a:solidFill>
          </a:ln>
        </p:spPr>
      </p:pic>
      <p:pic>
        <p:nvPicPr>
          <p:cNvPr id="20" name="Picture 19">
            <a:extLst>
              <a:ext uri="{FF2B5EF4-FFF2-40B4-BE49-F238E27FC236}">
                <a16:creationId xmlns:a16="http://schemas.microsoft.com/office/drawing/2014/main" id="{E7AD90CA-5E2D-4D85-97EC-7B27C8E23D5E}"/>
              </a:ext>
            </a:extLst>
          </p:cNvPr>
          <p:cNvPicPr>
            <a:picLocks noChangeAspect="1"/>
          </p:cNvPicPr>
          <p:nvPr/>
        </p:nvPicPr>
        <p:blipFill>
          <a:blip r:embed="rId7"/>
          <a:stretch>
            <a:fillRect/>
          </a:stretch>
        </p:blipFill>
        <p:spPr>
          <a:xfrm>
            <a:off x="5175665" y="1477075"/>
            <a:ext cx="6677957" cy="3562847"/>
          </a:xfrm>
          <a:prstGeom prst="rect">
            <a:avLst/>
          </a:prstGeom>
          <a:ln>
            <a:solidFill>
              <a:schemeClr val="tx1"/>
            </a:solidFill>
          </a:ln>
        </p:spPr>
      </p:pic>
      <p:pic>
        <p:nvPicPr>
          <p:cNvPr id="22" name="Picture 21">
            <a:extLst>
              <a:ext uri="{FF2B5EF4-FFF2-40B4-BE49-F238E27FC236}">
                <a16:creationId xmlns:a16="http://schemas.microsoft.com/office/drawing/2014/main" id="{8585EDDE-BB36-4A37-A345-F1DB4667C915}"/>
              </a:ext>
            </a:extLst>
          </p:cNvPr>
          <p:cNvPicPr>
            <a:picLocks noChangeAspect="1"/>
          </p:cNvPicPr>
          <p:nvPr/>
        </p:nvPicPr>
        <p:blipFill rotWithShape="1">
          <a:blip r:embed="rId8"/>
          <a:srcRect b="38396"/>
          <a:stretch/>
        </p:blipFill>
        <p:spPr>
          <a:xfrm>
            <a:off x="3280988" y="3546521"/>
            <a:ext cx="7240549" cy="2191770"/>
          </a:xfrm>
          <a:prstGeom prst="rect">
            <a:avLst/>
          </a:prstGeom>
          <a:ln>
            <a:solidFill>
              <a:schemeClr val="tx1"/>
            </a:solidFill>
          </a:ln>
        </p:spPr>
      </p:pic>
      <p:pic>
        <p:nvPicPr>
          <p:cNvPr id="28" name="Picture 27">
            <a:extLst>
              <a:ext uri="{FF2B5EF4-FFF2-40B4-BE49-F238E27FC236}">
                <a16:creationId xmlns:a16="http://schemas.microsoft.com/office/drawing/2014/main" id="{67F505A7-7309-49D9-BDEF-36629FF64880}"/>
              </a:ext>
            </a:extLst>
          </p:cNvPr>
          <p:cNvPicPr>
            <a:picLocks noChangeAspect="1"/>
          </p:cNvPicPr>
          <p:nvPr/>
        </p:nvPicPr>
        <p:blipFill>
          <a:blip r:embed="rId9"/>
          <a:stretch>
            <a:fillRect/>
          </a:stretch>
        </p:blipFill>
        <p:spPr>
          <a:xfrm>
            <a:off x="576199" y="6078869"/>
            <a:ext cx="2277360" cy="650674"/>
          </a:xfrm>
          <a:prstGeom prst="rect">
            <a:avLst/>
          </a:prstGeom>
        </p:spPr>
      </p:pic>
      <p:pic>
        <p:nvPicPr>
          <p:cNvPr id="26" name="Picture 25" descr="A picture containing graphical user interface&#10;&#10;Description automatically generated">
            <a:extLst>
              <a:ext uri="{FF2B5EF4-FFF2-40B4-BE49-F238E27FC236}">
                <a16:creationId xmlns:a16="http://schemas.microsoft.com/office/drawing/2014/main" id="{1C5EFAAA-7A6A-4265-ABFB-0C8AA6B2915A}"/>
              </a:ext>
            </a:extLst>
          </p:cNvPr>
          <p:cNvPicPr>
            <a:picLocks noChangeAspect="1"/>
          </p:cNvPicPr>
          <p:nvPr/>
        </p:nvPicPr>
        <p:blipFill>
          <a:blip r:embed="rId10"/>
          <a:stretch>
            <a:fillRect/>
          </a:stretch>
        </p:blipFill>
        <p:spPr>
          <a:xfrm>
            <a:off x="350737" y="6096164"/>
            <a:ext cx="2043157" cy="633379"/>
          </a:xfrm>
          <a:prstGeom prst="rect">
            <a:avLst/>
          </a:prstGeom>
        </p:spPr>
      </p:pic>
      <p:pic>
        <p:nvPicPr>
          <p:cNvPr id="12" name="Picture 11">
            <a:extLst>
              <a:ext uri="{FF2B5EF4-FFF2-40B4-BE49-F238E27FC236}">
                <a16:creationId xmlns:a16="http://schemas.microsoft.com/office/drawing/2014/main" id="{ED264B15-B004-486B-864B-37E536F7C5B1}"/>
              </a:ext>
            </a:extLst>
          </p:cNvPr>
          <p:cNvPicPr>
            <a:picLocks noChangeAspect="1"/>
          </p:cNvPicPr>
          <p:nvPr/>
        </p:nvPicPr>
        <p:blipFill>
          <a:blip r:embed="rId9"/>
          <a:stretch>
            <a:fillRect/>
          </a:stretch>
        </p:blipFill>
        <p:spPr>
          <a:xfrm>
            <a:off x="9243152" y="6096164"/>
            <a:ext cx="2762781" cy="650674"/>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6EB0FFBF-B2EB-4720-A39F-D7A7B7761B80}"/>
              </a:ext>
            </a:extLst>
          </p:cNvPr>
          <p:cNvPicPr>
            <a:picLocks noChangeAspect="1"/>
          </p:cNvPicPr>
          <p:nvPr/>
        </p:nvPicPr>
        <p:blipFill>
          <a:blip r:embed="rId11"/>
          <a:stretch>
            <a:fillRect/>
          </a:stretch>
        </p:blipFill>
        <p:spPr>
          <a:xfrm>
            <a:off x="10799290" y="6048156"/>
            <a:ext cx="1109019" cy="698682"/>
          </a:xfrm>
          <a:prstGeom prst="rect">
            <a:avLst/>
          </a:prstGeom>
        </p:spPr>
      </p:pic>
    </p:spTree>
    <p:extLst>
      <p:ext uri="{BB962C8B-B14F-4D97-AF65-F5344CB8AC3E}">
        <p14:creationId xmlns:p14="http://schemas.microsoft.com/office/powerpoint/2010/main" val="1208129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70E68F5-5C94-40C8-A717-973B20407BAE}"/>
              </a:ext>
            </a:extLst>
          </p:cNvPr>
          <p:cNvPicPr>
            <a:picLocks noChangeAspect="1"/>
          </p:cNvPicPr>
          <p:nvPr/>
        </p:nvPicPr>
        <p:blipFill>
          <a:blip r:embed="rId4"/>
          <a:stretch>
            <a:fillRect/>
          </a:stretch>
        </p:blipFill>
        <p:spPr>
          <a:xfrm>
            <a:off x="412791" y="6081029"/>
            <a:ext cx="2235815" cy="618417"/>
          </a:xfrm>
          <a:prstGeom prst="rect">
            <a:avLst/>
          </a:prstGeom>
        </p:spPr>
      </p:pic>
      <p:pic>
        <p:nvPicPr>
          <p:cNvPr id="4" name="Picture 3" descr="A picture containing graphical user interface&#10;&#10;Description automatically generated">
            <a:extLst>
              <a:ext uri="{FF2B5EF4-FFF2-40B4-BE49-F238E27FC236}">
                <a16:creationId xmlns:a16="http://schemas.microsoft.com/office/drawing/2014/main" id="{BAE54615-9343-4A68-8AD5-4FC54C854AC1}"/>
              </a:ext>
            </a:extLst>
          </p:cNvPr>
          <p:cNvPicPr>
            <a:picLocks noChangeAspect="1"/>
          </p:cNvPicPr>
          <p:nvPr/>
        </p:nvPicPr>
        <p:blipFill>
          <a:blip r:embed="rId5"/>
          <a:stretch>
            <a:fillRect/>
          </a:stretch>
        </p:blipFill>
        <p:spPr>
          <a:xfrm>
            <a:off x="350737" y="6096164"/>
            <a:ext cx="2043157" cy="633379"/>
          </a:xfrm>
          <a:prstGeom prst="rect">
            <a:avLst/>
          </a:prstGeom>
        </p:spPr>
      </p:pic>
      <p:pic>
        <p:nvPicPr>
          <p:cNvPr id="6" name="Picture 5">
            <a:extLst>
              <a:ext uri="{FF2B5EF4-FFF2-40B4-BE49-F238E27FC236}">
                <a16:creationId xmlns:a16="http://schemas.microsoft.com/office/drawing/2014/main" id="{226D21C2-89FD-4197-8E3D-C387F394DA4D}"/>
              </a:ext>
            </a:extLst>
          </p:cNvPr>
          <p:cNvPicPr>
            <a:picLocks noChangeAspect="1"/>
          </p:cNvPicPr>
          <p:nvPr/>
        </p:nvPicPr>
        <p:blipFill rotWithShape="1">
          <a:blip r:embed="rId6"/>
          <a:srcRect l="7504" t="24266" r="73916" b="45093"/>
          <a:stretch/>
        </p:blipFill>
        <p:spPr>
          <a:xfrm>
            <a:off x="8016004" y="2565099"/>
            <a:ext cx="2269475" cy="1834532"/>
          </a:xfrm>
          <a:prstGeom prst="rect">
            <a:avLst/>
          </a:prstGeom>
        </p:spPr>
      </p:pic>
      <p:pic>
        <p:nvPicPr>
          <p:cNvPr id="17" name="Picture 16">
            <a:extLst>
              <a:ext uri="{FF2B5EF4-FFF2-40B4-BE49-F238E27FC236}">
                <a16:creationId xmlns:a16="http://schemas.microsoft.com/office/drawing/2014/main" id="{67824640-FAC3-4AB4-818D-686EE85D88AF}"/>
              </a:ext>
            </a:extLst>
          </p:cNvPr>
          <p:cNvPicPr>
            <a:picLocks noChangeAspect="1"/>
          </p:cNvPicPr>
          <p:nvPr/>
        </p:nvPicPr>
        <p:blipFill>
          <a:blip r:embed="rId7"/>
          <a:stretch>
            <a:fillRect/>
          </a:stretch>
        </p:blipFill>
        <p:spPr>
          <a:xfrm>
            <a:off x="132202" y="565879"/>
            <a:ext cx="11916570" cy="5291173"/>
          </a:xfrm>
          <a:prstGeom prst="rect">
            <a:avLst/>
          </a:prstGeom>
        </p:spPr>
      </p:pic>
      <p:pic>
        <p:nvPicPr>
          <p:cNvPr id="11" name="Picture 10">
            <a:extLst>
              <a:ext uri="{FF2B5EF4-FFF2-40B4-BE49-F238E27FC236}">
                <a16:creationId xmlns:a16="http://schemas.microsoft.com/office/drawing/2014/main" id="{C980D3B5-2188-4D0C-A59B-A76EFA5D8E54}"/>
              </a:ext>
            </a:extLst>
          </p:cNvPr>
          <p:cNvPicPr>
            <a:picLocks noChangeAspect="1"/>
          </p:cNvPicPr>
          <p:nvPr/>
        </p:nvPicPr>
        <p:blipFill rotWithShape="1">
          <a:blip r:embed="rId6"/>
          <a:srcRect l="6932" t="59395" r="73744" b="8181"/>
          <a:stretch/>
        </p:blipFill>
        <p:spPr>
          <a:xfrm>
            <a:off x="640197" y="3765868"/>
            <a:ext cx="2360384" cy="1941263"/>
          </a:xfrm>
          <a:prstGeom prst="rect">
            <a:avLst/>
          </a:prstGeom>
          <a:ln>
            <a:solidFill>
              <a:schemeClr val="tx1"/>
            </a:solidFill>
          </a:ln>
        </p:spPr>
      </p:pic>
      <p:pic>
        <p:nvPicPr>
          <p:cNvPr id="18" name="Picture 17">
            <a:extLst>
              <a:ext uri="{FF2B5EF4-FFF2-40B4-BE49-F238E27FC236}">
                <a16:creationId xmlns:a16="http://schemas.microsoft.com/office/drawing/2014/main" id="{1E9BD955-D0C9-42EF-BDA4-7CE1F5EFF244}"/>
              </a:ext>
            </a:extLst>
          </p:cNvPr>
          <p:cNvPicPr>
            <a:picLocks noChangeAspect="1"/>
          </p:cNvPicPr>
          <p:nvPr/>
        </p:nvPicPr>
        <p:blipFill rotWithShape="1">
          <a:blip r:embed="rId6"/>
          <a:srcRect l="7215" t="22672" r="73461" b="44904"/>
          <a:stretch/>
        </p:blipFill>
        <p:spPr>
          <a:xfrm>
            <a:off x="640197" y="1630147"/>
            <a:ext cx="2360384" cy="1941263"/>
          </a:xfrm>
          <a:prstGeom prst="rect">
            <a:avLst/>
          </a:prstGeom>
          <a:ln>
            <a:solidFill>
              <a:schemeClr val="tx1"/>
            </a:solidFill>
          </a:ln>
        </p:spPr>
      </p:pic>
      <p:pic>
        <p:nvPicPr>
          <p:cNvPr id="19" name="Picture 18">
            <a:extLst>
              <a:ext uri="{FF2B5EF4-FFF2-40B4-BE49-F238E27FC236}">
                <a16:creationId xmlns:a16="http://schemas.microsoft.com/office/drawing/2014/main" id="{664BBC79-A2AF-4ADE-A438-07EBCDCE8071}"/>
              </a:ext>
            </a:extLst>
          </p:cNvPr>
          <p:cNvPicPr>
            <a:picLocks noChangeAspect="1"/>
          </p:cNvPicPr>
          <p:nvPr/>
        </p:nvPicPr>
        <p:blipFill rotWithShape="1">
          <a:blip r:embed="rId6"/>
          <a:srcRect l="28846" t="60252" r="51830" b="7324"/>
          <a:stretch/>
        </p:blipFill>
        <p:spPr>
          <a:xfrm>
            <a:off x="3508576" y="3765868"/>
            <a:ext cx="2360384" cy="1941263"/>
          </a:xfrm>
          <a:prstGeom prst="rect">
            <a:avLst/>
          </a:prstGeom>
          <a:ln>
            <a:solidFill>
              <a:schemeClr val="tx1"/>
            </a:solidFill>
          </a:ln>
        </p:spPr>
      </p:pic>
      <p:pic>
        <p:nvPicPr>
          <p:cNvPr id="20" name="Picture 19">
            <a:extLst>
              <a:ext uri="{FF2B5EF4-FFF2-40B4-BE49-F238E27FC236}">
                <a16:creationId xmlns:a16="http://schemas.microsoft.com/office/drawing/2014/main" id="{113C28B6-8172-4A66-B632-6DE512448D0C}"/>
              </a:ext>
            </a:extLst>
          </p:cNvPr>
          <p:cNvPicPr>
            <a:picLocks noChangeAspect="1"/>
          </p:cNvPicPr>
          <p:nvPr/>
        </p:nvPicPr>
        <p:blipFill rotWithShape="1">
          <a:blip r:embed="rId6"/>
          <a:srcRect l="29027" t="23577" r="51649" b="43999"/>
          <a:stretch/>
        </p:blipFill>
        <p:spPr>
          <a:xfrm>
            <a:off x="3508576" y="1630148"/>
            <a:ext cx="2360384" cy="1941263"/>
          </a:xfrm>
          <a:prstGeom prst="rect">
            <a:avLst/>
          </a:prstGeom>
          <a:ln>
            <a:solidFill>
              <a:schemeClr val="tx1"/>
            </a:solidFill>
          </a:ln>
        </p:spPr>
      </p:pic>
      <p:pic>
        <p:nvPicPr>
          <p:cNvPr id="21" name="Picture 20">
            <a:extLst>
              <a:ext uri="{FF2B5EF4-FFF2-40B4-BE49-F238E27FC236}">
                <a16:creationId xmlns:a16="http://schemas.microsoft.com/office/drawing/2014/main" id="{A4E7F6D4-BF55-4A1C-9352-2E17F5C0D9B0}"/>
              </a:ext>
            </a:extLst>
          </p:cNvPr>
          <p:cNvPicPr>
            <a:picLocks noChangeAspect="1"/>
          </p:cNvPicPr>
          <p:nvPr/>
        </p:nvPicPr>
        <p:blipFill rotWithShape="1">
          <a:blip r:embed="rId6"/>
          <a:srcRect l="51130" t="23577" r="29546" b="43999"/>
          <a:stretch/>
        </p:blipFill>
        <p:spPr>
          <a:xfrm>
            <a:off x="6373032" y="1630147"/>
            <a:ext cx="2360384" cy="1941263"/>
          </a:xfrm>
          <a:prstGeom prst="rect">
            <a:avLst/>
          </a:prstGeom>
          <a:ln>
            <a:solidFill>
              <a:schemeClr val="tx1"/>
            </a:solidFill>
          </a:ln>
        </p:spPr>
      </p:pic>
      <p:pic>
        <p:nvPicPr>
          <p:cNvPr id="22" name="Picture 21">
            <a:extLst>
              <a:ext uri="{FF2B5EF4-FFF2-40B4-BE49-F238E27FC236}">
                <a16:creationId xmlns:a16="http://schemas.microsoft.com/office/drawing/2014/main" id="{8124565D-CA08-4217-AAFB-2A5A4CC5EADF}"/>
              </a:ext>
            </a:extLst>
          </p:cNvPr>
          <p:cNvPicPr>
            <a:picLocks noChangeAspect="1"/>
          </p:cNvPicPr>
          <p:nvPr/>
        </p:nvPicPr>
        <p:blipFill rotWithShape="1">
          <a:blip r:embed="rId6"/>
          <a:srcRect l="51130" t="59260" r="29546" b="8316"/>
          <a:stretch/>
        </p:blipFill>
        <p:spPr>
          <a:xfrm>
            <a:off x="6373032" y="3765868"/>
            <a:ext cx="2360384" cy="1941263"/>
          </a:xfrm>
          <a:prstGeom prst="rect">
            <a:avLst/>
          </a:prstGeom>
          <a:ln>
            <a:solidFill>
              <a:schemeClr val="tx1"/>
            </a:solidFill>
          </a:ln>
        </p:spPr>
      </p:pic>
      <p:pic>
        <p:nvPicPr>
          <p:cNvPr id="23" name="Picture 22">
            <a:extLst>
              <a:ext uri="{FF2B5EF4-FFF2-40B4-BE49-F238E27FC236}">
                <a16:creationId xmlns:a16="http://schemas.microsoft.com/office/drawing/2014/main" id="{67BF0BFC-E91E-474A-AAF6-D781242B5CBB}"/>
              </a:ext>
            </a:extLst>
          </p:cNvPr>
          <p:cNvPicPr>
            <a:picLocks noChangeAspect="1"/>
          </p:cNvPicPr>
          <p:nvPr/>
        </p:nvPicPr>
        <p:blipFill rotWithShape="1">
          <a:blip r:embed="rId6"/>
          <a:srcRect l="72822" t="60252" r="7854" b="7324"/>
          <a:stretch/>
        </p:blipFill>
        <p:spPr>
          <a:xfrm>
            <a:off x="9237489" y="3765869"/>
            <a:ext cx="2360384" cy="1941263"/>
          </a:xfrm>
          <a:prstGeom prst="rect">
            <a:avLst/>
          </a:prstGeom>
          <a:ln>
            <a:solidFill>
              <a:schemeClr val="tx1"/>
            </a:solidFill>
          </a:ln>
        </p:spPr>
      </p:pic>
      <p:pic>
        <p:nvPicPr>
          <p:cNvPr id="24" name="Picture 23">
            <a:extLst>
              <a:ext uri="{FF2B5EF4-FFF2-40B4-BE49-F238E27FC236}">
                <a16:creationId xmlns:a16="http://schemas.microsoft.com/office/drawing/2014/main" id="{BA1E90C7-0E51-41BA-873B-C7D5CB62815B}"/>
              </a:ext>
            </a:extLst>
          </p:cNvPr>
          <p:cNvPicPr>
            <a:picLocks noChangeAspect="1"/>
          </p:cNvPicPr>
          <p:nvPr/>
        </p:nvPicPr>
        <p:blipFill rotWithShape="1">
          <a:blip r:embed="rId6"/>
          <a:srcRect l="72761" t="23524" r="7915" b="44052"/>
          <a:stretch/>
        </p:blipFill>
        <p:spPr>
          <a:xfrm>
            <a:off x="9237489" y="1632866"/>
            <a:ext cx="2360384" cy="1941263"/>
          </a:xfrm>
          <a:prstGeom prst="rect">
            <a:avLst/>
          </a:prstGeom>
          <a:ln>
            <a:solidFill>
              <a:schemeClr val="tx1"/>
            </a:solidFill>
          </a:ln>
        </p:spPr>
      </p:pic>
      <p:sp>
        <p:nvSpPr>
          <p:cNvPr id="25" name="TextBox 24">
            <a:extLst>
              <a:ext uri="{FF2B5EF4-FFF2-40B4-BE49-F238E27FC236}">
                <a16:creationId xmlns:a16="http://schemas.microsoft.com/office/drawing/2014/main" id="{142275AF-80C2-42C5-8B92-5293EBA4EAD9}"/>
              </a:ext>
            </a:extLst>
          </p:cNvPr>
          <p:cNvSpPr txBox="1"/>
          <p:nvPr/>
        </p:nvSpPr>
        <p:spPr>
          <a:xfrm>
            <a:off x="2517791" y="158554"/>
            <a:ext cx="7145389" cy="923330"/>
          </a:xfrm>
          <a:prstGeom prst="rect">
            <a:avLst/>
          </a:prstGeom>
          <a:noFill/>
        </p:spPr>
        <p:txBody>
          <a:bodyPr wrap="square" lIns="91440" tIns="45720" rIns="91440" bIns="45720" anchor="t">
            <a:spAutoFit/>
          </a:bodyPr>
          <a:lstStyle/>
          <a:p>
            <a:pPr algn="l" fontAlgn="base"/>
            <a:r>
              <a:rPr lang="is-IS" sz="5400" b="1" i="0" u="none" strike="noStrike">
                <a:effectLst/>
                <a:latin typeface="Calibri"/>
                <a:ea typeface="Cambria"/>
                <a:cs typeface="Calibri"/>
              </a:rPr>
              <a:t>RÁÐ GEGN MATARSÓUN</a:t>
            </a:r>
            <a:endParaRPr lang="en-GB" sz="5400" b="1" i="0" u="none" strike="noStrike">
              <a:effectLst/>
              <a:latin typeface="Calibri"/>
              <a:cs typeface="Calibri"/>
            </a:endParaRPr>
          </a:p>
        </p:txBody>
      </p:sp>
      <p:sp>
        <p:nvSpPr>
          <p:cNvPr id="26" name="TextBox 25">
            <a:extLst>
              <a:ext uri="{FF2B5EF4-FFF2-40B4-BE49-F238E27FC236}">
                <a16:creationId xmlns:a16="http://schemas.microsoft.com/office/drawing/2014/main" id="{B6DCCB01-E5B7-4C32-9B01-75EE69B165E4}"/>
              </a:ext>
            </a:extLst>
          </p:cNvPr>
          <p:cNvSpPr txBox="1"/>
          <p:nvPr/>
        </p:nvSpPr>
        <p:spPr>
          <a:xfrm>
            <a:off x="3703303" y="818192"/>
            <a:ext cx="4768449" cy="769441"/>
          </a:xfrm>
          <a:prstGeom prst="rect">
            <a:avLst/>
          </a:prstGeom>
          <a:noFill/>
        </p:spPr>
        <p:txBody>
          <a:bodyPr wrap="square" lIns="91440" tIns="45720" rIns="91440" bIns="45720" anchor="t">
            <a:spAutoFit/>
          </a:bodyPr>
          <a:lstStyle/>
          <a:p>
            <a:pPr algn="l" fontAlgn="base"/>
            <a:r>
              <a:rPr lang="is-IS" sz="4400" i="0" u="none" strike="noStrike">
                <a:effectLst/>
                <a:latin typeface="Calibri Light" panose="020F0302020204030204" pitchFamily="34" charset="0"/>
                <a:ea typeface="Cambria"/>
                <a:cs typeface="Calibri Light" panose="020F0302020204030204" pitchFamily="34" charset="0"/>
              </a:rPr>
              <a:t>FYRIR MÖTUNEYTI</a:t>
            </a:r>
            <a:endParaRPr lang="en-GB" sz="4400" i="0" u="none" strike="noStrike">
              <a:effectLst/>
              <a:latin typeface="Calibri Light" panose="020F0302020204030204" pitchFamily="34" charset="0"/>
              <a:cs typeface="Calibri Light" panose="020F0302020204030204" pitchFamily="34" charset="0"/>
            </a:endParaRPr>
          </a:p>
        </p:txBody>
      </p:sp>
      <p:pic>
        <p:nvPicPr>
          <p:cNvPr id="27" name="Picture 26">
            <a:extLst>
              <a:ext uri="{FF2B5EF4-FFF2-40B4-BE49-F238E27FC236}">
                <a16:creationId xmlns:a16="http://schemas.microsoft.com/office/drawing/2014/main" id="{90B5879C-D9E7-4AB3-9ED5-AAF19A644B73}"/>
              </a:ext>
            </a:extLst>
          </p:cNvPr>
          <p:cNvPicPr>
            <a:picLocks noChangeAspect="1"/>
          </p:cNvPicPr>
          <p:nvPr/>
        </p:nvPicPr>
        <p:blipFill>
          <a:blip r:embed="rId4"/>
          <a:stretch>
            <a:fillRect/>
          </a:stretch>
        </p:blipFill>
        <p:spPr>
          <a:xfrm>
            <a:off x="9150741" y="6048792"/>
            <a:ext cx="2752347" cy="618417"/>
          </a:xfrm>
          <a:prstGeom prst="rect">
            <a:avLst/>
          </a:prstGeom>
        </p:spPr>
      </p:pic>
      <p:pic>
        <p:nvPicPr>
          <p:cNvPr id="28" name="Picture 27" descr="Logo&#10;&#10;Description automatically generated with medium confidence">
            <a:extLst>
              <a:ext uri="{FF2B5EF4-FFF2-40B4-BE49-F238E27FC236}">
                <a16:creationId xmlns:a16="http://schemas.microsoft.com/office/drawing/2014/main" id="{623633AA-A175-4A17-BAB6-8102BA4391DF}"/>
              </a:ext>
            </a:extLst>
          </p:cNvPr>
          <p:cNvPicPr>
            <a:picLocks noChangeAspect="1"/>
          </p:cNvPicPr>
          <p:nvPr/>
        </p:nvPicPr>
        <p:blipFill>
          <a:blip r:embed="rId8"/>
          <a:stretch>
            <a:fillRect/>
          </a:stretch>
        </p:blipFill>
        <p:spPr>
          <a:xfrm>
            <a:off x="10799290" y="6048156"/>
            <a:ext cx="1109019" cy="698682"/>
          </a:xfrm>
          <a:prstGeom prst="rect">
            <a:avLst/>
          </a:prstGeom>
        </p:spPr>
      </p:pic>
    </p:spTree>
    <p:extLst>
      <p:ext uri="{BB962C8B-B14F-4D97-AF65-F5344CB8AC3E}">
        <p14:creationId xmlns:p14="http://schemas.microsoft.com/office/powerpoint/2010/main" val="630595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70E68F5-5C94-40C8-A717-973B20407BAE}"/>
              </a:ext>
            </a:extLst>
          </p:cNvPr>
          <p:cNvPicPr>
            <a:picLocks noChangeAspect="1"/>
          </p:cNvPicPr>
          <p:nvPr/>
        </p:nvPicPr>
        <p:blipFill>
          <a:blip r:embed="rId4"/>
          <a:stretch>
            <a:fillRect/>
          </a:stretch>
        </p:blipFill>
        <p:spPr>
          <a:xfrm>
            <a:off x="412791" y="6081029"/>
            <a:ext cx="2235815" cy="618417"/>
          </a:xfrm>
          <a:prstGeom prst="rect">
            <a:avLst/>
          </a:prstGeom>
        </p:spPr>
      </p:pic>
      <p:pic>
        <p:nvPicPr>
          <p:cNvPr id="4" name="Picture 3" descr="A picture containing graphical user interface&#10;&#10;Description automatically generated">
            <a:extLst>
              <a:ext uri="{FF2B5EF4-FFF2-40B4-BE49-F238E27FC236}">
                <a16:creationId xmlns:a16="http://schemas.microsoft.com/office/drawing/2014/main" id="{BAE54615-9343-4A68-8AD5-4FC54C854AC1}"/>
              </a:ext>
            </a:extLst>
          </p:cNvPr>
          <p:cNvPicPr>
            <a:picLocks noChangeAspect="1"/>
          </p:cNvPicPr>
          <p:nvPr/>
        </p:nvPicPr>
        <p:blipFill>
          <a:blip r:embed="rId5"/>
          <a:stretch>
            <a:fillRect/>
          </a:stretch>
        </p:blipFill>
        <p:spPr>
          <a:xfrm>
            <a:off x="350737" y="6096164"/>
            <a:ext cx="2043157" cy="633379"/>
          </a:xfrm>
          <a:prstGeom prst="rect">
            <a:avLst/>
          </a:prstGeom>
        </p:spPr>
      </p:pic>
      <p:pic>
        <p:nvPicPr>
          <p:cNvPr id="6" name="Picture 5">
            <a:extLst>
              <a:ext uri="{FF2B5EF4-FFF2-40B4-BE49-F238E27FC236}">
                <a16:creationId xmlns:a16="http://schemas.microsoft.com/office/drawing/2014/main" id="{226D21C2-89FD-4197-8E3D-C387F394DA4D}"/>
              </a:ext>
            </a:extLst>
          </p:cNvPr>
          <p:cNvPicPr>
            <a:picLocks noChangeAspect="1"/>
          </p:cNvPicPr>
          <p:nvPr/>
        </p:nvPicPr>
        <p:blipFill rotWithShape="1">
          <a:blip r:embed="rId6"/>
          <a:srcRect l="7504" t="24266" r="73916" b="45093"/>
          <a:stretch/>
        </p:blipFill>
        <p:spPr>
          <a:xfrm>
            <a:off x="8016004" y="2565099"/>
            <a:ext cx="2269475" cy="1834532"/>
          </a:xfrm>
          <a:prstGeom prst="rect">
            <a:avLst/>
          </a:prstGeom>
        </p:spPr>
      </p:pic>
      <p:pic>
        <p:nvPicPr>
          <p:cNvPr id="17" name="Picture 16">
            <a:extLst>
              <a:ext uri="{FF2B5EF4-FFF2-40B4-BE49-F238E27FC236}">
                <a16:creationId xmlns:a16="http://schemas.microsoft.com/office/drawing/2014/main" id="{67824640-FAC3-4AB4-818D-686EE85D88AF}"/>
              </a:ext>
            </a:extLst>
          </p:cNvPr>
          <p:cNvPicPr>
            <a:picLocks noChangeAspect="1"/>
          </p:cNvPicPr>
          <p:nvPr/>
        </p:nvPicPr>
        <p:blipFill>
          <a:blip r:embed="rId7"/>
          <a:stretch>
            <a:fillRect/>
          </a:stretch>
        </p:blipFill>
        <p:spPr>
          <a:xfrm>
            <a:off x="132202" y="565879"/>
            <a:ext cx="11916570" cy="5291173"/>
          </a:xfrm>
          <a:prstGeom prst="rect">
            <a:avLst/>
          </a:prstGeom>
        </p:spPr>
      </p:pic>
      <p:sp>
        <p:nvSpPr>
          <p:cNvPr id="25" name="TextBox 24">
            <a:extLst>
              <a:ext uri="{FF2B5EF4-FFF2-40B4-BE49-F238E27FC236}">
                <a16:creationId xmlns:a16="http://schemas.microsoft.com/office/drawing/2014/main" id="{142275AF-80C2-42C5-8B92-5293EBA4EAD9}"/>
              </a:ext>
            </a:extLst>
          </p:cNvPr>
          <p:cNvSpPr txBox="1"/>
          <p:nvPr/>
        </p:nvSpPr>
        <p:spPr>
          <a:xfrm>
            <a:off x="2517791" y="158554"/>
            <a:ext cx="7145389" cy="923330"/>
          </a:xfrm>
          <a:prstGeom prst="rect">
            <a:avLst/>
          </a:prstGeom>
          <a:noFill/>
        </p:spPr>
        <p:txBody>
          <a:bodyPr wrap="square" lIns="91440" tIns="45720" rIns="91440" bIns="45720" anchor="t">
            <a:spAutoFit/>
          </a:bodyPr>
          <a:lstStyle/>
          <a:p>
            <a:pPr algn="l" fontAlgn="base"/>
            <a:r>
              <a:rPr lang="is-IS" sz="5400" b="1" i="0" u="none" strike="noStrike">
                <a:effectLst/>
                <a:latin typeface="Calibri"/>
                <a:ea typeface="Cambria"/>
                <a:cs typeface="Calibri"/>
              </a:rPr>
              <a:t>RÁÐ GEGN MATARSÓUN</a:t>
            </a:r>
            <a:endParaRPr lang="en-GB" sz="5400" b="1" i="0" u="none" strike="noStrike">
              <a:effectLst/>
              <a:latin typeface="Calibri"/>
              <a:cs typeface="Calibri"/>
            </a:endParaRPr>
          </a:p>
        </p:txBody>
      </p:sp>
      <p:sp>
        <p:nvSpPr>
          <p:cNvPr id="26" name="TextBox 25">
            <a:extLst>
              <a:ext uri="{FF2B5EF4-FFF2-40B4-BE49-F238E27FC236}">
                <a16:creationId xmlns:a16="http://schemas.microsoft.com/office/drawing/2014/main" id="{B6DCCB01-E5B7-4C32-9B01-75EE69B165E4}"/>
              </a:ext>
            </a:extLst>
          </p:cNvPr>
          <p:cNvSpPr txBox="1"/>
          <p:nvPr/>
        </p:nvSpPr>
        <p:spPr>
          <a:xfrm>
            <a:off x="3703303" y="818192"/>
            <a:ext cx="4768449" cy="769441"/>
          </a:xfrm>
          <a:prstGeom prst="rect">
            <a:avLst/>
          </a:prstGeom>
          <a:noFill/>
        </p:spPr>
        <p:txBody>
          <a:bodyPr wrap="square" lIns="91440" tIns="45720" rIns="91440" bIns="45720" anchor="t">
            <a:spAutoFit/>
          </a:bodyPr>
          <a:lstStyle/>
          <a:p>
            <a:pPr algn="l" fontAlgn="base"/>
            <a:r>
              <a:rPr lang="is-IS" sz="4400" i="0" u="none" strike="noStrike">
                <a:effectLst/>
                <a:latin typeface="Calibri Light" panose="020F0302020204030204" pitchFamily="34" charset="0"/>
                <a:ea typeface="Cambria"/>
                <a:cs typeface="Calibri Light" panose="020F0302020204030204" pitchFamily="34" charset="0"/>
              </a:rPr>
              <a:t>FYRIR MÖTUNEYTI</a:t>
            </a:r>
            <a:endParaRPr lang="en-GB" sz="4400" i="0" u="none" strike="noStrike">
              <a:effectLst/>
              <a:latin typeface="Calibri Light" panose="020F0302020204030204" pitchFamily="34" charset="0"/>
              <a:cs typeface="Calibri Light" panose="020F0302020204030204" pitchFamily="34" charset="0"/>
            </a:endParaRPr>
          </a:p>
        </p:txBody>
      </p:sp>
      <p:pic>
        <p:nvPicPr>
          <p:cNvPr id="27" name="Picture 26">
            <a:extLst>
              <a:ext uri="{FF2B5EF4-FFF2-40B4-BE49-F238E27FC236}">
                <a16:creationId xmlns:a16="http://schemas.microsoft.com/office/drawing/2014/main" id="{90B5879C-D9E7-4AB3-9ED5-AAF19A644B73}"/>
              </a:ext>
            </a:extLst>
          </p:cNvPr>
          <p:cNvPicPr>
            <a:picLocks noChangeAspect="1"/>
          </p:cNvPicPr>
          <p:nvPr/>
        </p:nvPicPr>
        <p:blipFill>
          <a:blip r:embed="rId4"/>
          <a:stretch>
            <a:fillRect/>
          </a:stretch>
        </p:blipFill>
        <p:spPr>
          <a:xfrm>
            <a:off x="9150741" y="6048792"/>
            <a:ext cx="2752347" cy="618417"/>
          </a:xfrm>
          <a:prstGeom prst="rect">
            <a:avLst/>
          </a:prstGeom>
        </p:spPr>
      </p:pic>
      <p:pic>
        <p:nvPicPr>
          <p:cNvPr id="28" name="Picture 27" descr="Logo&#10;&#10;Description automatically generated with medium confidence">
            <a:extLst>
              <a:ext uri="{FF2B5EF4-FFF2-40B4-BE49-F238E27FC236}">
                <a16:creationId xmlns:a16="http://schemas.microsoft.com/office/drawing/2014/main" id="{623633AA-A175-4A17-BAB6-8102BA4391DF}"/>
              </a:ext>
            </a:extLst>
          </p:cNvPr>
          <p:cNvPicPr>
            <a:picLocks noChangeAspect="1"/>
          </p:cNvPicPr>
          <p:nvPr/>
        </p:nvPicPr>
        <p:blipFill>
          <a:blip r:embed="rId8"/>
          <a:stretch>
            <a:fillRect/>
          </a:stretch>
        </p:blipFill>
        <p:spPr>
          <a:xfrm>
            <a:off x="10799290" y="6048156"/>
            <a:ext cx="1109019" cy="698682"/>
          </a:xfrm>
          <a:prstGeom prst="rect">
            <a:avLst/>
          </a:prstGeom>
        </p:spPr>
      </p:pic>
      <p:pic>
        <p:nvPicPr>
          <p:cNvPr id="5" name="Picture 4">
            <a:extLst>
              <a:ext uri="{FF2B5EF4-FFF2-40B4-BE49-F238E27FC236}">
                <a16:creationId xmlns:a16="http://schemas.microsoft.com/office/drawing/2014/main" id="{12F987E6-CEEB-34D9-6E36-C317695E686B}"/>
              </a:ext>
            </a:extLst>
          </p:cNvPr>
          <p:cNvPicPr>
            <a:picLocks noChangeAspect="1"/>
          </p:cNvPicPr>
          <p:nvPr/>
        </p:nvPicPr>
        <p:blipFill rotWithShape="1">
          <a:blip r:embed="rId6"/>
          <a:srcRect l="72822" t="60252" r="7854" b="7324"/>
          <a:stretch/>
        </p:blipFill>
        <p:spPr>
          <a:xfrm>
            <a:off x="9237489" y="3765869"/>
            <a:ext cx="2360384" cy="1941263"/>
          </a:xfrm>
          <a:prstGeom prst="rect">
            <a:avLst/>
          </a:prstGeom>
          <a:ln>
            <a:solidFill>
              <a:schemeClr val="tx1"/>
            </a:solidFill>
          </a:ln>
        </p:spPr>
      </p:pic>
      <p:sp>
        <p:nvSpPr>
          <p:cNvPr id="7" name="TextBox 6">
            <a:extLst>
              <a:ext uri="{FF2B5EF4-FFF2-40B4-BE49-F238E27FC236}">
                <a16:creationId xmlns:a16="http://schemas.microsoft.com/office/drawing/2014/main" id="{EC353555-0DEB-2D06-7D41-9103A4E08A44}"/>
              </a:ext>
            </a:extLst>
          </p:cNvPr>
          <p:cNvSpPr txBox="1"/>
          <p:nvPr/>
        </p:nvSpPr>
        <p:spPr>
          <a:xfrm>
            <a:off x="1259535" y="2522471"/>
            <a:ext cx="6467718" cy="2523768"/>
          </a:xfrm>
          <a:prstGeom prst="rect">
            <a:avLst/>
          </a:prstGeom>
          <a:noFill/>
        </p:spPr>
        <p:txBody>
          <a:bodyPr wrap="square">
            <a:spAutoFit/>
          </a:bodyPr>
          <a:lstStyle/>
          <a:p>
            <a:r>
              <a:rPr lang="is-IS" sz="3200" b="1">
                <a:effectLst/>
                <a:latin typeface="Calibri" panose="020F0502020204030204" pitchFamily="34" charset="0"/>
              </a:rPr>
              <a:t>Í skrefi 3 er eftirfarandi aðgerð:</a:t>
            </a:r>
          </a:p>
          <a:p>
            <a:r>
              <a:rPr lang="is-IS" sz="1800" b="0" i="0" u="none" strike="noStrike">
                <a:solidFill>
                  <a:srgbClr val="000000"/>
                </a:solidFill>
                <a:effectLst/>
                <a:latin typeface="Calibri" panose="020F0502020204030204" pitchFamily="34" charset="0"/>
              </a:rPr>
              <a:t>Stofnunin hefur gert athugun á magni matarsóunar frá eldhúsi/</a:t>
            </a:r>
            <a:r>
              <a:rPr lang="is-IS" sz="1800" b="0" i="0" u="none" strike="noStrike" err="1">
                <a:solidFill>
                  <a:srgbClr val="000000"/>
                </a:solidFill>
                <a:effectLst/>
                <a:latin typeface="Calibri" panose="020F0502020204030204" pitchFamily="34" charset="0"/>
              </a:rPr>
              <a:t>mötuneyti</a:t>
            </a:r>
            <a:r>
              <a:rPr lang="is-IS" sz="1800" b="0" i="0" u="none" strike="noStrike">
                <a:solidFill>
                  <a:srgbClr val="000000"/>
                </a:solidFill>
                <a:effectLst/>
                <a:latin typeface="Calibri" panose="020F0502020204030204" pitchFamily="34" charset="0"/>
              </a:rPr>
              <a:t> í minnst 1 viku á árinu. </a:t>
            </a:r>
          </a:p>
          <a:p>
            <a:endParaRPr lang="is-IS">
              <a:solidFill>
                <a:srgbClr val="000000"/>
              </a:solidFill>
              <a:latin typeface="Calibri" panose="020F0502020204030204" pitchFamily="34" charset="0"/>
            </a:endParaRPr>
          </a:p>
          <a:p>
            <a:r>
              <a:rPr lang="is-IS" sz="1800" i="0" u="none" strike="noStrike">
                <a:solidFill>
                  <a:srgbClr val="000000"/>
                </a:solidFill>
                <a:effectLst/>
                <a:latin typeface="Calibri" panose="020F0502020204030204" pitchFamily="34" charset="0"/>
              </a:rPr>
              <a:t>Reynslan sýnir að slíkar mælingar virka vel til að vekja starfsfólk til vitundar um matarsóun auk þess sem þær veita tækifæri til að fara í markvissar aðgerðir til að sporna við henni.</a:t>
            </a:r>
          </a:p>
          <a:p>
            <a:endParaRPr lang="is-IS">
              <a:solidFill>
                <a:srgbClr val="000000"/>
              </a:solidFill>
              <a:latin typeface="Calibri" panose="020F0502020204030204" pitchFamily="34" charset="0"/>
            </a:endParaRPr>
          </a:p>
        </p:txBody>
      </p:sp>
    </p:spTree>
    <p:extLst>
      <p:ext uri="{BB962C8B-B14F-4D97-AF65-F5344CB8AC3E}">
        <p14:creationId xmlns:p14="http://schemas.microsoft.com/office/powerpoint/2010/main" val="4082903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70E68F5-5C94-40C8-A717-973B20407BAE}"/>
              </a:ext>
            </a:extLst>
          </p:cNvPr>
          <p:cNvPicPr>
            <a:picLocks noChangeAspect="1"/>
          </p:cNvPicPr>
          <p:nvPr/>
        </p:nvPicPr>
        <p:blipFill>
          <a:blip r:embed="rId4"/>
          <a:stretch>
            <a:fillRect/>
          </a:stretch>
        </p:blipFill>
        <p:spPr>
          <a:xfrm>
            <a:off x="412791" y="6081029"/>
            <a:ext cx="2235815" cy="618417"/>
          </a:xfrm>
          <a:prstGeom prst="rect">
            <a:avLst/>
          </a:prstGeom>
        </p:spPr>
      </p:pic>
      <p:pic>
        <p:nvPicPr>
          <p:cNvPr id="4" name="Picture 3" descr="A picture containing graphical user interface&#10;&#10;Description automatically generated">
            <a:extLst>
              <a:ext uri="{FF2B5EF4-FFF2-40B4-BE49-F238E27FC236}">
                <a16:creationId xmlns:a16="http://schemas.microsoft.com/office/drawing/2014/main" id="{BAE54615-9343-4A68-8AD5-4FC54C854AC1}"/>
              </a:ext>
            </a:extLst>
          </p:cNvPr>
          <p:cNvPicPr>
            <a:picLocks noChangeAspect="1"/>
          </p:cNvPicPr>
          <p:nvPr/>
        </p:nvPicPr>
        <p:blipFill>
          <a:blip r:embed="rId5"/>
          <a:stretch>
            <a:fillRect/>
          </a:stretch>
        </p:blipFill>
        <p:spPr>
          <a:xfrm>
            <a:off x="350737" y="6096164"/>
            <a:ext cx="2043157" cy="633379"/>
          </a:xfrm>
          <a:prstGeom prst="rect">
            <a:avLst/>
          </a:prstGeom>
        </p:spPr>
      </p:pic>
      <p:pic>
        <p:nvPicPr>
          <p:cNvPr id="6" name="Picture 5">
            <a:extLst>
              <a:ext uri="{FF2B5EF4-FFF2-40B4-BE49-F238E27FC236}">
                <a16:creationId xmlns:a16="http://schemas.microsoft.com/office/drawing/2014/main" id="{226D21C2-89FD-4197-8E3D-C387F394DA4D}"/>
              </a:ext>
            </a:extLst>
          </p:cNvPr>
          <p:cNvPicPr>
            <a:picLocks noChangeAspect="1"/>
          </p:cNvPicPr>
          <p:nvPr/>
        </p:nvPicPr>
        <p:blipFill rotWithShape="1">
          <a:blip r:embed="rId6"/>
          <a:srcRect l="7504" t="24266" r="73916" b="45093"/>
          <a:stretch/>
        </p:blipFill>
        <p:spPr>
          <a:xfrm>
            <a:off x="8016004" y="2565099"/>
            <a:ext cx="2269475" cy="1834532"/>
          </a:xfrm>
          <a:prstGeom prst="rect">
            <a:avLst/>
          </a:prstGeom>
        </p:spPr>
      </p:pic>
      <p:pic>
        <p:nvPicPr>
          <p:cNvPr id="17" name="Picture 16">
            <a:extLst>
              <a:ext uri="{FF2B5EF4-FFF2-40B4-BE49-F238E27FC236}">
                <a16:creationId xmlns:a16="http://schemas.microsoft.com/office/drawing/2014/main" id="{67824640-FAC3-4AB4-818D-686EE85D88AF}"/>
              </a:ext>
            </a:extLst>
          </p:cNvPr>
          <p:cNvPicPr>
            <a:picLocks noChangeAspect="1"/>
          </p:cNvPicPr>
          <p:nvPr/>
        </p:nvPicPr>
        <p:blipFill>
          <a:blip r:embed="rId7"/>
          <a:stretch>
            <a:fillRect/>
          </a:stretch>
        </p:blipFill>
        <p:spPr>
          <a:xfrm>
            <a:off x="132202" y="565879"/>
            <a:ext cx="11916570" cy="5291173"/>
          </a:xfrm>
          <a:prstGeom prst="rect">
            <a:avLst/>
          </a:prstGeom>
        </p:spPr>
      </p:pic>
      <p:sp>
        <p:nvSpPr>
          <p:cNvPr id="25" name="TextBox 24">
            <a:extLst>
              <a:ext uri="{FF2B5EF4-FFF2-40B4-BE49-F238E27FC236}">
                <a16:creationId xmlns:a16="http://schemas.microsoft.com/office/drawing/2014/main" id="{142275AF-80C2-42C5-8B92-5293EBA4EAD9}"/>
              </a:ext>
            </a:extLst>
          </p:cNvPr>
          <p:cNvSpPr txBox="1"/>
          <p:nvPr/>
        </p:nvSpPr>
        <p:spPr>
          <a:xfrm>
            <a:off x="1391987" y="112155"/>
            <a:ext cx="9407303" cy="923330"/>
          </a:xfrm>
          <a:prstGeom prst="rect">
            <a:avLst/>
          </a:prstGeom>
          <a:noFill/>
        </p:spPr>
        <p:txBody>
          <a:bodyPr wrap="square" lIns="91440" tIns="45720" rIns="91440" bIns="45720" anchor="t">
            <a:spAutoFit/>
          </a:bodyPr>
          <a:lstStyle/>
          <a:p>
            <a:pPr algn="l" fontAlgn="base"/>
            <a:r>
              <a:rPr lang="is-IS" sz="5400" b="1" i="0" u="none" strike="noStrike">
                <a:effectLst/>
                <a:latin typeface="Calibri"/>
                <a:ea typeface="Cambria"/>
                <a:cs typeface="Calibri"/>
              </a:rPr>
              <a:t>RÁÐ </a:t>
            </a:r>
            <a:r>
              <a:rPr lang="is-IS" sz="5400" b="1">
                <a:latin typeface="Calibri"/>
                <a:ea typeface="Cambria"/>
                <a:cs typeface="Calibri"/>
              </a:rPr>
              <a:t>GEGN </a:t>
            </a:r>
            <a:r>
              <a:rPr lang="is-IS" sz="5400" b="1" i="0" u="none" strike="noStrike">
                <a:effectLst/>
                <a:latin typeface="Calibri"/>
                <a:ea typeface="Cambria"/>
                <a:cs typeface="Calibri"/>
              </a:rPr>
              <a:t>UMBÚÐAÚRGANGI</a:t>
            </a:r>
            <a:endParaRPr lang="en-GB" sz="6000" b="1" i="0" u="none" strike="noStrike">
              <a:effectLst/>
              <a:latin typeface="Calibri"/>
              <a:cs typeface="Calibri"/>
            </a:endParaRPr>
          </a:p>
        </p:txBody>
      </p:sp>
      <p:sp>
        <p:nvSpPr>
          <p:cNvPr id="26" name="TextBox 25">
            <a:extLst>
              <a:ext uri="{FF2B5EF4-FFF2-40B4-BE49-F238E27FC236}">
                <a16:creationId xmlns:a16="http://schemas.microsoft.com/office/drawing/2014/main" id="{B6DCCB01-E5B7-4C32-9B01-75EE69B165E4}"/>
              </a:ext>
            </a:extLst>
          </p:cNvPr>
          <p:cNvSpPr txBox="1"/>
          <p:nvPr/>
        </p:nvSpPr>
        <p:spPr>
          <a:xfrm>
            <a:off x="3706262" y="833411"/>
            <a:ext cx="4768449" cy="769441"/>
          </a:xfrm>
          <a:prstGeom prst="rect">
            <a:avLst/>
          </a:prstGeom>
          <a:noFill/>
        </p:spPr>
        <p:txBody>
          <a:bodyPr wrap="square" lIns="91440" tIns="45720" rIns="91440" bIns="45720" anchor="t">
            <a:spAutoFit/>
          </a:bodyPr>
          <a:lstStyle/>
          <a:p>
            <a:pPr algn="l" fontAlgn="base"/>
            <a:r>
              <a:rPr lang="is-IS" sz="4400" i="0" u="none" strike="noStrike">
                <a:effectLst/>
                <a:latin typeface="Calibri Light" panose="020F0302020204030204" pitchFamily="34" charset="0"/>
                <a:ea typeface="Cambria"/>
                <a:cs typeface="Calibri Light" panose="020F0302020204030204" pitchFamily="34" charset="0"/>
              </a:rPr>
              <a:t>FYRIR MÖTUNEYTI</a:t>
            </a:r>
            <a:endParaRPr lang="en-GB" sz="4400" i="0" u="none" strike="noStrike">
              <a:effectLst/>
              <a:latin typeface="Calibri Light" panose="020F0302020204030204" pitchFamily="34" charset="0"/>
              <a:cs typeface="Calibri Light" panose="020F0302020204030204" pitchFamily="34" charset="0"/>
            </a:endParaRPr>
          </a:p>
        </p:txBody>
      </p:sp>
      <p:pic>
        <p:nvPicPr>
          <p:cNvPr id="33" name="Picture 32">
            <a:extLst>
              <a:ext uri="{FF2B5EF4-FFF2-40B4-BE49-F238E27FC236}">
                <a16:creationId xmlns:a16="http://schemas.microsoft.com/office/drawing/2014/main" id="{36FA2EBE-CBB5-4ED3-8A63-2F93DED93CAE}"/>
              </a:ext>
            </a:extLst>
          </p:cNvPr>
          <p:cNvPicPr>
            <a:picLocks noChangeAspect="1"/>
          </p:cNvPicPr>
          <p:nvPr/>
        </p:nvPicPr>
        <p:blipFill rotWithShape="1">
          <a:blip r:embed="rId8"/>
          <a:srcRect l="72886" t="22738" r="7430" b="45385"/>
          <a:stretch/>
        </p:blipFill>
        <p:spPr>
          <a:xfrm>
            <a:off x="9104365" y="1618742"/>
            <a:ext cx="2400009" cy="1892714"/>
          </a:xfrm>
          <a:prstGeom prst="rect">
            <a:avLst/>
          </a:prstGeom>
          <a:ln>
            <a:solidFill>
              <a:schemeClr val="tx1"/>
            </a:solidFill>
          </a:ln>
        </p:spPr>
      </p:pic>
      <p:pic>
        <p:nvPicPr>
          <p:cNvPr id="34" name="Picture 33">
            <a:extLst>
              <a:ext uri="{FF2B5EF4-FFF2-40B4-BE49-F238E27FC236}">
                <a16:creationId xmlns:a16="http://schemas.microsoft.com/office/drawing/2014/main" id="{941B0746-F428-43AD-BD1B-D70A738C6E94}"/>
              </a:ext>
            </a:extLst>
          </p:cNvPr>
          <p:cNvPicPr>
            <a:picLocks noChangeAspect="1"/>
          </p:cNvPicPr>
          <p:nvPr/>
        </p:nvPicPr>
        <p:blipFill rotWithShape="1">
          <a:blip r:embed="rId8"/>
          <a:srcRect l="73188" t="60335" r="6900" b="7788"/>
          <a:stretch/>
        </p:blipFill>
        <p:spPr>
          <a:xfrm>
            <a:off x="9076556" y="3757194"/>
            <a:ext cx="2427818" cy="1892714"/>
          </a:xfrm>
          <a:prstGeom prst="rect">
            <a:avLst/>
          </a:prstGeom>
          <a:ln>
            <a:solidFill>
              <a:schemeClr val="tx1"/>
            </a:solidFill>
          </a:ln>
        </p:spPr>
      </p:pic>
      <p:pic>
        <p:nvPicPr>
          <p:cNvPr id="35" name="Picture 34">
            <a:extLst>
              <a:ext uri="{FF2B5EF4-FFF2-40B4-BE49-F238E27FC236}">
                <a16:creationId xmlns:a16="http://schemas.microsoft.com/office/drawing/2014/main" id="{5B909B33-2733-49E2-BD23-1593B439025B}"/>
              </a:ext>
            </a:extLst>
          </p:cNvPr>
          <p:cNvPicPr>
            <a:picLocks noChangeAspect="1"/>
          </p:cNvPicPr>
          <p:nvPr/>
        </p:nvPicPr>
        <p:blipFill rotWithShape="1">
          <a:blip r:embed="rId8"/>
          <a:srcRect l="50763" t="60430" r="29325" b="7693"/>
          <a:stretch/>
        </p:blipFill>
        <p:spPr>
          <a:xfrm>
            <a:off x="6252711" y="3746692"/>
            <a:ext cx="2427818" cy="1892714"/>
          </a:xfrm>
          <a:prstGeom prst="rect">
            <a:avLst/>
          </a:prstGeom>
          <a:ln>
            <a:solidFill>
              <a:schemeClr val="tx1"/>
            </a:solidFill>
          </a:ln>
        </p:spPr>
      </p:pic>
      <p:pic>
        <p:nvPicPr>
          <p:cNvPr id="36" name="Picture 35">
            <a:extLst>
              <a:ext uri="{FF2B5EF4-FFF2-40B4-BE49-F238E27FC236}">
                <a16:creationId xmlns:a16="http://schemas.microsoft.com/office/drawing/2014/main" id="{8A600057-92FE-4C95-BB66-D629B27444BB}"/>
              </a:ext>
            </a:extLst>
          </p:cNvPr>
          <p:cNvPicPr>
            <a:picLocks noChangeAspect="1"/>
          </p:cNvPicPr>
          <p:nvPr/>
        </p:nvPicPr>
        <p:blipFill rotWithShape="1">
          <a:blip r:embed="rId8"/>
          <a:srcRect l="50864" t="23110" r="29224" b="45013"/>
          <a:stretch/>
        </p:blipFill>
        <p:spPr>
          <a:xfrm>
            <a:off x="6252711" y="1630001"/>
            <a:ext cx="2427818" cy="1892714"/>
          </a:xfrm>
          <a:prstGeom prst="rect">
            <a:avLst/>
          </a:prstGeom>
          <a:ln>
            <a:solidFill>
              <a:schemeClr val="tx1"/>
            </a:solidFill>
          </a:ln>
        </p:spPr>
      </p:pic>
      <p:pic>
        <p:nvPicPr>
          <p:cNvPr id="37" name="Picture 36">
            <a:extLst>
              <a:ext uri="{FF2B5EF4-FFF2-40B4-BE49-F238E27FC236}">
                <a16:creationId xmlns:a16="http://schemas.microsoft.com/office/drawing/2014/main" id="{9221BCFB-9D8F-4CBA-8B0F-65EB7D3369C7}"/>
              </a:ext>
            </a:extLst>
          </p:cNvPr>
          <p:cNvPicPr>
            <a:picLocks noChangeAspect="1"/>
          </p:cNvPicPr>
          <p:nvPr/>
        </p:nvPicPr>
        <p:blipFill rotWithShape="1">
          <a:blip r:embed="rId8"/>
          <a:srcRect l="28908" t="23110" r="51180" b="45013"/>
          <a:stretch/>
        </p:blipFill>
        <p:spPr>
          <a:xfrm>
            <a:off x="3428866" y="1630001"/>
            <a:ext cx="2427818" cy="1892714"/>
          </a:xfrm>
          <a:prstGeom prst="rect">
            <a:avLst/>
          </a:prstGeom>
          <a:ln>
            <a:solidFill>
              <a:schemeClr val="tx1"/>
            </a:solidFill>
          </a:ln>
        </p:spPr>
      </p:pic>
      <p:pic>
        <p:nvPicPr>
          <p:cNvPr id="38" name="Picture 37">
            <a:extLst>
              <a:ext uri="{FF2B5EF4-FFF2-40B4-BE49-F238E27FC236}">
                <a16:creationId xmlns:a16="http://schemas.microsoft.com/office/drawing/2014/main" id="{F7D9DFB0-DDED-4647-93FC-BE7CB55BF437}"/>
              </a:ext>
            </a:extLst>
          </p:cNvPr>
          <p:cNvPicPr>
            <a:picLocks noChangeAspect="1"/>
          </p:cNvPicPr>
          <p:nvPr/>
        </p:nvPicPr>
        <p:blipFill rotWithShape="1">
          <a:blip r:embed="rId8"/>
          <a:srcRect l="28756" t="60504" r="51332" b="7619"/>
          <a:stretch/>
        </p:blipFill>
        <p:spPr>
          <a:xfrm>
            <a:off x="3428866" y="3735959"/>
            <a:ext cx="2427818" cy="1892714"/>
          </a:xfrm>
          <a:prstGeom prst="rect">
            <a:avLst/>
          </a:prstGeom>
          <a:ln>
            <a:solidFill>
              <a:schemeClr val="tx1"/>
            </a:solidFill>
          </a:ln>
        </p:spPr>
      </p:pic>
      <p:pic>
        <p:nvPicPr>
          <p:cNvPr id="39" name="Picture 38">
            <a:extLst>
              <a:ext uri="{FF2B5EF4-FFF2-40B4-BE49-F238E27FC236}">
                <a16:creationId xmlns:a16="http://schemas.microsoft.com/office/drawing/2014/main" id="{FA066CBC-A98D-478B-BBC6-5355E522CA65}"/>
              </a:ext>
            </a:extLst>
          </p:cNvPr>
          <p:cNvPicPr>
            <a:picLocks noChangeAspect="1"/>
          </p:cNvPicPr>
          <p:nvPr/>
        </p:nvPicPr>
        <p:blipFill rotWithShape="1">
          <a:blip r:embed="rId8"/>
          <a:srcRect l="7703" t="60735" r="72385" b="7388"/>
          <a:stretch/>
        </p:blipFill>
        <p:spPr>
          <a:xfrm>
            <a:off x="566625" y="3731557"/>
            <a:ext cx="2427818" cy="1892714"/>
          </a:xfrm>
          <a:prstGeom prst="rect">
            <a:avLst/>
          </a:prstGeom>
          <a:ln>
            <a:solidFill>
              <a:schemeClr val="tx1"/>
            </a:solidFill>
          </a:ln>
        </p:spPr>
      </p:pic>
      <p:pic>
        <p:nvPicPr>
          <p:cNvPr id="40" name="Picture 39">
            <a:extLst>
              <a:ext uri="{FF2B5EF4-FFF2-40B4-BE49-F238E27FC236}">
                <a16:creationId xmlns:a16="http://schemas.microsoft.com/office/drawing/2014/main" id="{A7D21D8D-0D38-4AB6-8F65-90CCEAF6CFB4}"/>
              </a:ext>
            </a:extLst>
          </p:cNvPr>
          <p:cNvPicPr>
            <a:picLocks noChangeAspect="1"/>
          </p:cNvPicPr>
          <p:nvPr/>
        </p:nvPicPr>
        <p:blipFill rotWithShape="1">
          <a:blip r:embed="rId8"/>
          <a:srcRect l="6981" t="23110" r="73107" b="45013"/>
          <a:stretch/>
        </p:blipFill>
        <p:spPr>
          <a:xfrm>
            <a:off x="556038" y="1631439"/>
            <a:ext cx="2427818" cy="1892714"/>
          </a:xfrm>
          <a:prstGeom prst="rect">
            <a:avLst/>
          </a:prstGeom>
          <a:ln>
            <a:solidFill>
              <a:schemeClr val="tx1"/>
            </a:solidFill>
          </a:ln>
        </p:spPr>
      </p:pic>
      <p:pic>
        <p:nvPicPr>
          <p:cNvPr id="41" name="Picture 40">
            <a:extLst>
              <a:ext uri="{FF2B5EF4-FFF2-40B4-BE49-F238E27FC236}">
                <a16:creationId xmlns:a16="http://schemas.microsoft.com/office/drawing/2014/main" id="{CF9C1B7F-BDF9-4FAB-B34C-C8312DF24D1C}"/>
              </a:ext>
            </a:extLst>
          </p:cNvPr>
          <p:cNvPicPr>
            <a:picLocks noChangeAspect="1"/>
          </p:cNvPicPr>
          <p:nvPr/>
        </p:nvPicPr>
        <p:blipFill>
          <a:blip r:embed="rId4"/>
          <a:stretch>
            <a:fillRect/>
          </a:stretch>
        </p:blipFill>
        <p:spPr>
          <a:xfrm>
            <a:off x="9276203" y="6079853"/>
            <a:ext cx="2772570" cy="618417"/>
          </a:xfrm>
          <a:prstGeom prst="rect">
            <a:avLst/>
          </a:prstGeom>
        </p:spPr>
      </p:pic>
      <p:pic>
        <p:nvPicPr>
          <p:cNvPr id="42" name="Picture 41" descr="Logo&#10;&#10;Description automatically generated with medium confidence">
            <a:extLst>
              <a:ext uri="{FF2B5EF4-FFF2-40B4-BE49-F238E27FC236}">
                <a16:creationId xmlns:a16="http://schemas.microsoft.com/office/drawing/2014/main" id="{72E81BA7-B6CE-4060-A5CF-A636A50C98A4}"/>
              </a:ext>
            </a:extLst>
          </p:cNvPr>
          <p:cNvPicPr>
            <a:picLocks noChangeAspect="1"/>
          </p:cNvPicPr>
          <p:nvPr/>
        </p:nvPicPr>
        <p:blipFill>
          <a:blip r:embed="rId9"/>
          <a:stretch>
            <a:fillRect/>
          </a:stretch>
        </p:blipFill>
        <p:spPr>
          <a:xfrm>
            <a:off x="10799290" y="6048156"/>
            <a:ext cx="1109019" cy="698682"/>
          </a:xfrm>
          <a:prstGeom prst="rect">
            <a:avLst/>
          </a:prstGeom>
        </p:spPr>
      </p:pic>
    </p:spTree>
    <p:extLst>
      <p:ext uri="{BB962C8B-B14F-4D97-AF65-F5344CB8AC3E}">
        <p14:creationId xmlns:p14="http://schemas.microsoft.com/office/powerpoint/2010/main" val="2432317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88B598A7-F613-4245-9FDE-7E5EEFB7288F}"/>
              </a:ext>
            </a:extLst>
          </p:cNvPr>
          <p:cNvPicPr>
            <a:picLocks noChangeAspect="1"/>
          </p:cNvPicPr>
          <p:nvPr/>
        </p:nvPicPr>
        <p:blipFill>
          <a:blip r:embed="rId4"/>
          <a:stretch>
            <a:fillRect/>
          </a:stretch>
        </p:blipFill>
        <p:spPr>
          <a:xfrm>
            <a:off x="546835" y="6101255"/>
            <a:ext cx="2936496" cy="541325"/>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71A41753-CCD6-4826-8A12-CDBEC3941BA9}"/>
              </a:ext>
            </a:extLst>
          </p:cNvPr>
          <p:cNvPicPr>
            <a:picLocks noChangeAspect="1"/>
          </p:cNvPicPr>
          <p:nvPr/>
        </p:nvPicPr>
        <p:blipFill>
          <a:blip r:embed="rId5"/>
          <a:stretch>
            <a:fillRect/>
          </a:stretch>
        </p:blipFill>
        <p:spPr>
          <a:xfrm>
            <a:off x="546835" y="5981830"/>
            <a:ext cx="2514784" cy="780173"/>
          </a:xfrm>
          <a:prstGeom prst="rect">
            <a:avLst/>
          </a:prstGeom>
        </p:spPr>
      </p:pic>
      <p:pic>
        <p:nvPicPr>
          <p:cNvPr id="5" name="Picture 4">
            <a:extLst>
              <a:ext uri="{FF2B5EF4-FFF2-40B4-BE49-F238E27FC236}">
                <a16:creationId xmlns:a16="http://schemas.microsoft.com/office/drawing/2014/main" id="{D3A77F3C-519A-43B8-89A1-D69FB245DD76}"/>
              </a:ext>
            </a:extLst>
          </p:cNvPr>
          <p:cNvPicPr>
            <a:picLocks noChangeAspect="1"/>
          </p:cNvPicPr>
          <p:nvPr/>
        </p:nvPicPr>
        <p:blipFill>
          <a:blip r:embed="rId4"/>
          <a:stretch>
            <a:fillRect/>
          </a:stretch>
        </p:blipFill>
        <p:spPr>
          <a:xfrm>
            <a:off x="8917818" y="6220678"/>
            <a:ext cx="2936496" cy="541325"/>
          </a:xfrm>
          <a:prstGeom prst="rect">
            <a:avLst/>
          </a:prstGeom>
        </p:spPr>
      </p:pic>
      <p:pic>
        <p:nvPicPr>
          <p:cNvPr id="6" name="Picture 5">
            <a:extLst>
              <a:ext uri="{FF2B5EF4-FFF2-40B4-BE49-F238E27FC236}">
                <a16:creationId xmlns:a16="http://schemas.microsoft.com/office/drawing/2014/main" id="{E63326E6-ECA4-4251-B389-4120F0E6B8B6}"/>
              </a:ext>
            </a:extLst>
          </p:cNvPr>
          <p:cNvPicPr>
            <a:picLocks noChangeAspect="1"/>
          </p:cNvPicPr>
          <p:nvPr/>
        </p:nvPicPr>
        <p:blipFill>
          <a:blip r:embed="rId6"/>
          <a:stretch>
            <a:fillRect/>
          </a:stretch>
        </p:blipFill>
        <p:spPr>
          <a:xfrm>
            <a:off x="2120405" y="925418"/>
            <a:ext cx="7860877" cy="3877936"/>
          </a:xfrm>
          <a:prstGeom prst="rect">
            <a:avLst/>
          </a:prstGeom>
        </p:spPr>
      </p:pic>
      <p:sp>
        <p:nvSpPr>
          <p:cNvPr id="10" name="TextBox 9">
            <a:extLst>
              <a:ext uri="{FF2B5EF4-FFF2-40B4-BE49-F238E27FC236}">
                <a16:creationId xmlns:a16="http://schemas.microsoft.com/office/drawing/2014/main" id="{913204D3-8388-4349-B24F-33CA94F46092}"/>
              </a:ext>
            </a:extLst>
          </p:cNvPr>
          <p:cNvSpPr txBox="1"/>
          <p:nvPr/>
        </p:nvSpPr>
        <p:spPr>
          <a:xfrm>
            <a:off x="1009983" y="1156226"/>
            <a:ext cx="7098431" cy="3416320"/>
          </a:xfrm>
          <a:prstGeom prst="rect">
            <a:avLst/>
          </a:prstGeom>
          <a:noFill/>
        </p:spPr>
        <p:txBody>
          <a:bodyPr wrap="square" lIns="91440" tIns="45720" rIns="91440" bIns="45720" anchor="t">
            <a:spAutoFit/>
          </a:bodyPr>
          <a:lstStyle/>
          <a:p>
            <a:pPr algn="l" fontAlgn="base"/>
            <a:r>
              <a:rPr lang="is-IS" sz="5400" b="1" i="0" u="none" strike="noStrike">
                <a:solidFill>
                  <a:schemeClr val="bg1"/>
                </a:solidFill>
                <a:effectLst/>
                <a:latin typeface="Calibri"/>
                <a:ea typeface="Cambria"/>
                <a:cs typeface="Calibri"/>
              </a:rPr>
              <a:t>HVAÐ GETUM </a:t>
            </a:r>
            <a:r>
              <a:rPr lang="is-IS" sz="5400" b="1" i="0" u="sng" strike="noStrike">
                <a:solidFill>
                  <a:schemeClr val="bg1"/>
                </a:solidFill>
                <a:effectLst/>
                <a:latin typeface="Calibri"/>
                <a:ea typeface="Cambria"/>
                <a:cs typeface="Calibri"/>
              </a:rPr>
              <a:t>VIÐ</a:t>
            </a:r>
            <a:r>
              <a:rPr lang="is-IS" sz="5400" b="1" i="0" u="none" strike="noStrike">
                <a:solidFill>
                  <a:schemeClr val="bg1"/>
                </a:solidFill>
                <a:effectLst/>
                <a:latin typeface="Calibri"/>
                <a:ea typeface="Cambria"/>
                <a:cs typeface="Calibri"/>
              </a:rPr>
              <a:t> GERT </a:t>
            </a:r>
            <a:r>
              <a:rPr lang="is-IS" sz="5400" u="none" strike="noStrike">
                <a:solidFill>
                  <a:schemeClr val="bg1"/>
                </a:solidFill>
                <a:effectLst/>
                <a:latin typeface="Calibri"/>
                <a:ea typeface="Cambria"/>
                <a:cs typeface="Calibri"/>
              </a:rPr>
              <a:t>Á OKKAR VINNUSTAÐ</a:t>
            </a:r>
          </a:p>
          <a:p>
            <a:pPr algn="l" fontAlgn="base"/>
            <a:r>
              <a:rPr lang="is-IS" sz="5400" b="1">
                <a:solidFill>
                  <a:schemeClr val="bg1"/>
                </a:solidFill>
                <a:latin typeface="Calibri"/>
                <a:ea typeface="Cambria"/>
                <a:cs typeface="Calibri"/>
              </a:rPr>
              <a:t>TIL AÐ DRAGA ÚR MATARSÓUN? </a:t>
            </a:r>
            <a:r>
              <a:rPr lang="is-IS" sz="5400" b="1" u="none" strike="noStrike">
                <a:solidFill>
                  <a:schemeClr val="bg1"/>
                </a:solidFill>
                <a:effectLst/>
                <a:latin typeface="Calibri"/>
                <a:ea typeface="Cambria"/>
                <a:cs typeface="Calibri"/>
              </a:rPr>
              <a:t> </a:t>
            </a:r>
            <a:endParaRPr lang="en-GB" sz="5400" b="1" u="none" strike="noStrike">
              <a:solidFill>
                <a:schemeClr val="bg1"/>
              </a:solidFill>
              <a:effectLst/>
              <a:latin typeface="Calibri"/>
              <a:cs typeface="Calibri"/>
            </a:endParaRPr>
          </a:p>
        </p:txBody>
      </p:sp>
      <p:sp>
        <p:nvSpPr>
          <p:cNvPr id="12" name="TextBox 11">
            <a:extLst>
              <a:ext uri="{FF2B5EF4-FFF2-40B4-BE49-F238E27FC236}">
                <a16:creationId xmlns:a16="http://schemas.microsoft.com/office/drawing/2014/main" id="{3AF948CA-3EB9-4627-B9AA-AE89B2955879}"/>
              </a:ext>
            </a:extLst>
          </p:cNvPr>
          <p:cNvSpPr txBox="1"/>
          <p:nvPr/>
        </p:nvSpPr>
        <p:spPr>
          <a:xfrm>
            <a:off x="7699555" y="4879884"/>
            <a:ext cx="4768449" cy="769441"/>
          </a:xfrm>
          <a:prstGeom prst="rect">
            <a:avLst/>
          </a:prstGeom>
          <a:noFill/>
        </p:spPr>
        <p:txBody>
          <a:bodyPr wrap="square" lIns="91440" tIns="45720" rIns="91440" bIns="45720" anchor="t">
            <a:spAutoFit/>
          </a:bodyPr>
          <a:lstStyle/>
          <a:p>
            <a:pPr algn="l" fontAlgn="base"/>
            <a:r>
              <a:rPr lang="is-IS" sz="4400" u="none" strike="noStrike">
                <a:solidFill>
                  <a:schemeClr val="bg1"/>
                </a:solidFill>
                <a:effectLst/>
                <a:latin typeface="Calibri Light" panose="020F0302020204030204" pitchFamily="34" charset="0"/>
                <a:ea typeface="Cambria"/>
                <a:cs typeface="Calibri Light" panose="020F0302020204030204" pitchFamily="34" charset="0"/>
              </a:rPr>
              <a:t>HUGMYNDIR?</a:t>
            </a:r>
            <a:endParaRPr lang="en-GB" sz="4400" u="none" strike="noStrike">
              <a:solidFill>
                <a:schemeClr val="bg1"/>
              </a:solidFill>
              <a:effectLst/>
              <a:latin typeface="Calibri Light" panose="020F0302020204030204" pitchFamily="34" charset="0"/>
              <a:cs typeface="Calibri Light" panose="020F0302020204030204" pitchFamily="34" charset="0"/>
            </a:endParaRPr>
          </a:p>
        </p:txBody>
      </p:sp>
      <p:pic>
        <p:nvPicPr>
          <p:cNvPr id="14" name="Picture 13">
            <a:extLst>
              <a:ext uri="{FF2B5EF4-FFF2-40B4-BE49-F238E27FC236}">
                <a16:creationId xmlns:a16="http://schemas.microsoft.com/office/drawing/2014/main" id="{1C56E0EE-806F-4CC2-8888-4DE6A5846B17}"/>
              </a:ext>
            </a:extLst>
          </p:cNvPr>
          <p:cNvPicPr>
            <a:picLocks noChangeAspect="1"/>
          </p:cNvPicPr>
          <p:nvPr/>
        </p:nvPicPr>
        <p:blipFill>
          <a:blip r:embed="rId7"/>
          <a:stretch>
            <a:fillRect/>
          </a:stretch>
        </p:blipFill>
        <p:spPr>
          <a:xfrm>
            <a:off x="7107815" y="-205218"/>
            <a:ext cx="3620005" cy="4782217"/>
          </a:xfrm>
          <a:prstGeom prst="rect">
            <a:avLst/>
          </a:prstGeom>
        </p:spPr>
      </p:pic>
    </p:spTree>
    <p:extLst>
      <p:ext uri="{BB962C8B-B14F-4D97-AF65-F5344CB8AC3E}">
        <p14:creationId xmlns:p14="http://schemas.microsoft.com/office/powerpoint/2010/main" val="16366746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510b195-def2-4e15-86e8-a8c320f8cd4d" xsi:nil="true"/>
    <lcf76f155ced4ddcb4097134ff3c332f xmlns="c2fa8dc1-7db4-4e98-bd3f-01ae43eb89b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08D462690BD6E4487A6CBC0E1D42A8C" ma:contentTypeVersion="16" ma:contentTypeDescription="Create a new document." ma:contentTypeScope="" ma:versionID="fe0cb81a0c5d2f5a511c0e9c33684a71">
  <xsd:schema xmlns:xsd="http://www.w3.org/2001/XMLSchema" xmlns:xs="http://www.w3.org/2001/XMLSchema" xmlns:p="http://schemas.microsoft.com/office/2006/metadata/properties" xmlns:ns2="c2fa8dc1-7db4-4e98-bd3f-01ae43eb89b8" xmlns:ns3="1510b195-def2-4e15-86e8-a8c320f8cd4d" targetNamespace="http://schemas.microsoft.com/office/2006/metadata/properties" ma:root="true" ma:fieldsID="717e4f742c956da4136c5477efd9edd4" ns2:_="" ns3:_="">
    <xsd:import namespace="c2fa8dc1-7db4-4e98-bd3f-01ae43eb89b8"/>
    <xsd:import namespace="1510b195-def2-4e15-86e8-a8c320f8cd4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fa8dc1-7db4-4e98-bd3f-01ae43eb89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c492645-c487-4f75-ab81-32a644794eb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510b195-def2-4e15-86e8-a8c320f8cd4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b3c67dc-97f2-41ce-81c4-733ae95c6fcb}" ma:internalName="TaxCatchAll" ma:showField="CatchAllData" ma:web="1510b195-def2-4e15-86e8-a8c320f8cd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E4B388-EF4E-442C-AE9B-36B46EF35524}">
  <ds:schemaRefs>
    <ds:schemaRef ds:uri="http://schemas.microsoft.com/sharepoint/v3/contenttype/forms"/>
  </ds:schemaRefs>
</ds:datastoreItem>
</file>

<file path=customXml/itemProps2.xml><?xml version="1.0" encoding="utf-8"?>
<ds:datastoreItem xmlns:ds="http://schemas.openxmlformats.org/officeDocument/2006/customXml" ds:itemID="{A03EEF4B-3A7A-4FB8-95D0-EB9CE18A689F}">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1510b195-def2-4e15-86e8-a8c320f8cd4d"/>
    <ds:schemaRef ds:uri="http://schemas.openxmlformats.org/package/2006/metadata/core-properties"/>
    <ds:schemaRef ds:uri="c2fa8dc1-7db4-4e98-bd3f-01ae43eb89b8"/>
    <ds:schemaRef ds:uri="http://www.w3.org/XML/1998/namespace"/>
  </ds:schemaRefs>
</ds:datastoreItem>
</file>

<file path=customXml/itemProps3.xml><?xml version="1.0" encoding="utf-8"?>
<ds:datastoreItem xmlns:ds="http://schemas.openxmlformats.org/officeDocument/2006/customXml" ds:itemID="{5C1CA193-7557-42D7-8713-1D6E8ABB5F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fa8dc1-7db4-4e98-bd3f-01ae43eb89b8"/>
    <ds:schemaRef ds:uri="1510b195-def2-4e15-86e8-a8c320f8cd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TotalTime>
  <Words>2161</Words>
  <Application>Microsoft Office PowerPoint</Application>
  <PresentationFormat>Widescreen</PresentationFormat>
  <Paragraphs>97</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-apple-system</vt:lpstr>
      <vt:lpstr>Arial</vt:lpstr>
      <vt:lpstr>Calibri</vt:lpstr>
      <vt:lpstr>Calibri Light</vt:lpstr>
      <vt:lpstr>Work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Ester Alda Hrafnhildar Bragadóttir</dc:creator>
  <cp:lastModifiedBy>Ester Alda Hrafnhildar Bragadóttir</cp:lastModifiedBy>
  <cp:revision>3</cp:revision>
  <dcterms:created xsi:type="dcterms:W3CDTF">2023-03-14T13:00:53Z</dcterms:created>
  <dcterms:modified xsi:type="dcterms:W3CDTF">2023-03-14T14:14:09Z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0x010100708D462690BD6E4487A6CBC0E1D42A8C</vt:lpwstr>
  </property>
  <property fmtid="{D5CDD505-2E9C-101B-9397-08002B2CF9AE}" pid="3" name="MediaServiceImageTags">
    <vt:lpwstr/>
  </property>
</Properties>
</file>